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71" autoAdjust="0"/>
  </p:normalViewPr>
  <p:slideViewPr>
    <p:cSldViewPr>
      <p:cViewPr varScale="1">
        <p:scale>
          <a:sx n="77" d="100"/>
          <a:sy n="77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CCB3-4FED-4E32-8FDF-1481BCB49D54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CB963-93DA-4171-81CE-3E87219A41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03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www.fastcompany.com/section/most-innovative-companies-2015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這家公司成立於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年，其創辦者是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位來自沃頓商學院的畢業生，而品牌名字的靈感則來自於嬉皮士時代一位作家的小說，名字中就可以看出，這四個年輕人想要創造一個只屬於最新時代潮流的電商品牌。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Fast Company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》日前公布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2015年全球前50大創新企業名單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，評選標準包括企業的商業模式、是否具有永續發展的企業精神以及創新文化等。今年第一名由網路眼鏡零售商</a:t>
            </a:r>
            <a:r>
              <a:rPr lang="en-US" altLang="zh-TW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拿下，蘋果位居第二。去年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月在美國上市的中國電商巨頭阿里巴巴則緊緊黏在蘋果之後，奪下第三。第四名為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，後面跟著的是近來聲勢越來越旺的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Instagram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B963-93DA-4171-81CE-3E87219A415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92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還有另一個殺手鐧：價格。它絕大多數眼鏡都只賣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美元；連鈦製鏡架也只需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145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美元，這些價格還包含了運費。如果你對這個價格沒有概念，那可以告訴你，美國國家視力保護計劃協會（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Association of Vision Care Plans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）將眼鏡的平均價格定在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263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美元這個價位上。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1. Every idea starts with a problem. Ours was simple: glasses are too expensive. 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we’re able to provide higher-quality, better-looking prescription eyewear at a fraction of the going price.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We believe that buying glasses should be easy and fun. It should leave you happy and good-looking, with money in your pocket.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Almost one billion people worldwide lack access to glasses, which means that 15% of the world’s population cannot effectively learn or work. To help address this problem,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 partners with non-profits like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VisionSpring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ensure that for every pair of glasses sold, a pair is distributed to someone in need.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B963-93DA-4171-81CE-3E87219A415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15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Neil Blumenthal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創立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不久之後，這個眼鏡電子商務新創公司就因為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美元的複古眼鏡架而出名了。顧客發信詢問，能否親自到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的費城總部「拜訪」，並自己挑選眼鏡。而問題是：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Parker——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只是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Blumenthal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和其他三個華頓商學院的同學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Andrew Hunt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Jeffrey Raider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Gilboa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的創意雛形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甚至還沒有展示的空間。所以他們就臨時準備了一個。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「我們說：『好啊，你可以來我們的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公寓，』然後我們將眼鏡鋪滿了餐桌。」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Blumenthal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說道。</a:t>
            </a:r>
          </a:p>
          <a:p>
            <a:pPr fontAlgn="base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年，當這些即將成為我們客戶的人們，參觀我們的臨時店面時，「發生了一些特別的事情，」據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Blumenthal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回憶說，「顧客看到我們坐在沙發上，用筆記型電腦回應網路訂單，和客戶通電話。這些顧客真真切切的看到了我們這群品牌背後的人。」他繼續說道：「我們意識到我們可以從顧客身上學到很多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他們喜歡什麼、想要什麼。這些人將成為我們的擁護者。」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B963-93DA-4171-81CE-3E87219A415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主要是在網路銷售，這就意味著，其易用性和個性化是其網站主要策略。網站上的女模特看起來像是時髦的學生或者雜誌編輯，而男模特看起來像是建築師或者爵士音樂家。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的顧客還能上傳自己的照片，「試戴」喜歡的眼鏡。同時，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允許顧客在網上挑選最喜歡的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副眼鏡，並從免費寄上門的這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副眼鏡中挑選其中的一副或幾副，把不要的寄回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「很多人不知道該如何挑選眼鏡，」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Kahn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說道，「當你走進眼鏡店，上千種眼鏡擺在你面前，你卻不知道哪種適合你。售貨員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幫助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你將挑選範圍縮小到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副眼鏡。你將如何進行選擇？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想出了這個方法：讓你將這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副眼鏡試戴五天，你可以戴上眼鏡照照鏡子，或者給你的朋友看看，甚至是上傳到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上，以此獲得人們的建議。」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在家試戴將能讓顧客對品牌更忠誠。他說：「這個計劃的高明之處在於，他們並沒有說：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你相信我，然後我再相信你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，而表達出了另一個想法：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我相信你，而你，也可以相信我。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B963-93DA-4171-81CE-3E87219A415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004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找到了中國的眼鏡製造商，採用和位於米蘭的眼鏡業巨頭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Luxottica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相同的材質來製造眼鏡。而銷售渠道則統一通過網際網路，省去了開門店的成本來降低價格。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另一個優勢就是價格統一。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意識到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Swatch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手錶也用類似的策略獲得了成功：「當你所有的商品價格都一樣時，人們就會開始關注其他方面。就像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的顧客，都更注重眼鏡的款式，眼鏡是否符合自己的風格。」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至於為什麼將售價定為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美元，這其中還有一段故事。華頓商學院教授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Jagmohan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Raju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回憶道，當創辦人帶著自己的想法來找他時，是打算將售價定到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美元。「總的來說，我還是挺喜歡這個想法的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但是檢查他們的分析報告後，我告訴他們將售價定為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美元是行不通的。他們將沒有錢進行品牌推廣和建設，你自己也賺不到錢，你的投資人也賺不到錢。」</a:t>
            </a:r>
          </a:p>
          <a:p>
            <a:pPr fontAlgn="base"/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而且，將價格定太低，顧客也會懷疑產品的品質。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Raju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說道：「顧客會給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貼上後者不想要的標籤。很多公司都賣便宜的眼鏡，任何人都能從網路上花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美元買兩副眼鏡。但顧客會有種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眼鏡的質量並不是很好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的感覺。”</a:t>
            </a:r>
          </a:p>
          <a:p>
            <a:pPr fontAlgn="base"/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他們的目標是創造一個新的價格區間，使他們的價格在有競爭力的同時還不至於太廉價。華頓商學院的行銷學教授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 Bell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，擔任公司定價模式​​和需求分析方面的顧問，他解釋了將價格定到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美元以下的大眾心理學原因：「當你將價格定到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位數時，顧客心理會有點猶豫。雖然定價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美元會讓你得到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美元的額外利潤，但聽起來​​不像是優等品。而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93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美元又像是沃爾瑪的標價：過於精確了。」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B963-93DA-4171-81CE-3E87219A415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44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標價​​一定要準確，還有另一個原因：每一個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Warby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Parker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售出的眼鏡，都是給那些需要的人。（據該公司稱，世界上幾乎有十億人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即全球人口的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15%——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缺乏眼鏡）。因使用再生材料製造登山帆布鞋而聞名的造鞋商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TOMS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，可能就是最先使用「買一捐一」（送給需要鞋子的人）策略的著名公司。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這種捐助方法逐漸被顧客接受。據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Nielsen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去年的一項研究，全球有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的顧客願意為商品付額外的錢，以資助公司回饋社會。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Nielsen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稱，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歲以下的顧客大約占了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，他們在做購買決策時會請教社群媒體，同時他們還關注環境，教育和飢餓等社會問題。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B963-93DA-4171-81CE-3E87219A415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12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022C-525D-43CA-ADB9-7E27D4F83008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537F-8E45-48B5-9375-26EC34A5B6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022C-525D-43CA-ADB9-7E27D4F83008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537F-8E45-48B5-9375-26EC34A5B6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022C-525D-43CA-ADB9-7E27D4F83008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537F-8E45-48B5-9375-26EC34A5B6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022C-525D-43CA-ADB9-7E27D4F83008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537F-8E45-48B5-9375-26EC34A5B6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022C-525D-43CA-ADB9-7E27D4F83008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537F-8E45-48B5-9375-26EC34A5B6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022C-525D-43CA-ADB9-7E27D4F83008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537F-8E45-48B5-9375-26EC34A5B6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022C-525D-43CA-ADB9-7E27D4F83008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537F-8E45-48B5-9375-26EC34A5B6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022C-525D-43CA-ADB9-7E27D4F83008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537F-8E45-48B5-9375-26EC34A5B6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022C-525D-43CA-ADB9-7E27D4F83008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537F-8E45-48B5-9375-26EC34A5B6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022C-525D-43CA-ADB9-7E27D4F83008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537F-8E45-48B5-9375-26EC34A5B6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022C-525D-43CA-ADB9-7E27D4F83008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537F-8E45-48B5-9375-26EC34A5B6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4022C-525D-43CA-ADB9-7E27D4F83008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B537F-8E45-48B5-9375-26EC34A5B60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600450"/>
          </a:xfrm>
          <a:prstGeom prst="rect">
            <a:avLst/>
          </a:prstGeom>
        </p:spPr>
      </p:pic>
      <p:pic>
        <p:nvPicPr>
          <p:cNvPr id="5" name="圖片 4" descr="warby-parker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3673" y="3645024"/>
            <a:ext cx="3140671" cy="136815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411760" y="5013176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Department Of Graphic Communication Arts</a:t>
            </a:r>
          </a:p>
          <a:p>
            <a:pPr algn="ctr"/>
            <a:r>
              <a:rPr lang="en-US" altLang="zh-TW" sz="1400" dirty="0" smtClean="0"/>
              <a:t>Name: Wu Chao </a:t>
            </a:r>
            <a:r>
              <a:rPr lang="en-US" altLang="zh-TW" sz="1400" dirty="0" err="1" smtClean="0"/>
              <a:t>Chao</a:t>
            </a:r>
            <a:endParaRPr lang="en-US" altLang="zh-TW" sz="1400" dirty="0" smtClean="0"/>
          </a:p>
          <a:p>
            <a:pPr algn="ctr"/>
            <a:r>
              <a:rPr lang="en-US" altLang="zh-TW" sz="1400" dirty="0" smtClean="0"/>
              <a:t>ID: 10250811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History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Glasses </a:t>
            </a: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 too expensive. </a:t>
            </a:r>
            <a:endParaRPr lang="en-US" altLang="zh-TW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</a:t>
            </a: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higher-quality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better-looking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prescription eyewear </a:t>
            </a: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a fraction of the going price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 </a:t>
            </a: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easy and 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fun.</a:t>
            </a:r>
          </a:p>
          <a:p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Everyone </a:t>
            </a: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has the right to see</a:t>
            </a:r>
            <a:r>
              <a: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Every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pair of glasses sold, </a:t>
            </a: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pair is distributed to someone in need.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3747603" y="854128"/>
            <a:ext cx="1584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762" y="5497361"/>
            <a:ext cx="1800476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5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11078"/>
          </a:xfrm>
        </p:spPr>
      </p:pic>
      <p:cxnSp>
        <p:nvCxnSpPr>
          <p:cNvPr id="6" name="直線接點 5"/>
          <p:cNvCxnSpPr/>
          <p:nvPr/>
        </p:nvCxnSpPr>
        <p:spPr>
          <a:xfrm>
            <a:off x="0" y="2897648"/>
            <a:ext cx="9144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2911078"/>
            <a:ext cx="9144000" cy="26781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395536" y="3138547"/>
            <a:ext cx="17281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2603781" y="3138547"/>
            <a:ext cx="17281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4812026" y="3138547"/>
            <a:ext cx="17281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7020272" y="3138547"/>
            <a:ext cx="17281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251520" y="3168264"/>
            <a:ext cx="2088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He </a:t>
            </a:r>
            <a:r>
              <a:rPr lang="en-US" altLang="zh-TW" b="1" dirty="0">
                <a:solidFill>
                  <a:schemeClr val="bg1"/>
                </a:solidFill>
              </a:rPr>
              <a:t>is co-CEO of </a:t>
            </a:r>
            <a:r>
              <a:rPr lang="en-US" altLang="zh-TW" b="1" dirty="0" err="1">
                <a:solidFill>
                  <a:schemeClr val="bg1"/>
                </a:solidFill>
              </a:rPr>
              <a:t>Warby</a:t>
            </a:r>
            <a:r>
              <a:rPr lang="en-US" altLang="zh-TW" b="1" dirty="0">
                <a:solidFill>
                  <a:schemeClr val="bg1"/>
                </a:solidFill>
              </a:rPr>
              <a:t> Parker.</a:t>
            </a:r>
            <a:endParaRPr lang="zh-TW" altLang="en-US" b="1" dirty="0">
              <a:solidFill>
                <a:schemeClr val="bg1"/>
              </a:solidFill>
            </a:endParaRPr>
          </a:p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Neil </a:t>
            </a:r>
            <a:r>
              <a:rPr lang="en-US" altLang="zh-TW" b="1" dirty="0">
                <a:solidFill>
                  <a:schemeClr val="bg1"/>
                </a:solidFill>
              </a:rPr>
              <a:t>spent the better part of five years distributing glasses to people living on less than $4 per </a:t>
            </a:r>
            <a:r>
              <a:rPr lang="en-US" altLang="zh-TW" b="1" dirty="0" smtClean="0">
                <a:solidFill>
                  <a:schemeClr val="bg1"/>
                </a:solidFill>
              </a:rPr>
              <a:t>day.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421638" y="3168264"/>
            <a:ext cx="20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With Neil, he is co-CEO of </a:t>
            </a:r>
            <a:r>
              <a:rPr lang="en-US" altLang="zh-TW" b="1" dirty="0" err="1" smtClean="0">
                <a:solidFill>
                  <a:schemeClr val="bg1"/>
                </a:solidFill>
              </a:rPr>
              <a:t>Warby</a:t>
            </a:r>
            <a:r>
              <a:rPr lang="en-US" altLang="zh-TW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4632006" y="3168264"/>
            <a:ext cx="208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Andy has studied eyewear design in more than 40 countries.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840252" y="3168264"/>
            <a:ext cx="2088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</a:rPr>
              <a:t>Jeff wanted to start </a:t>
            </a:r>
            <a:r>
              <a:rPr lang="en-US" altLang="zh-TW" b="1" dirty="0" err="1">
                <a:solidFill>
                  <a:schemeClr val="bg1"/>
                </a:solidFill>
              </a:rPr>
              <a:t>Warby</a:t>
            </a:r>
            <a:r>
              <a:rPr lang="en-US" altLang="zh-TW" b="1" dirty="0">
                <a:solidFill>
                  <a:schemeClr val="bg1"/>
                </a:solidFill>
              </a:rPr>
              <a:t> Parker because he couldn’t find any frames on the market that fit his quirky yet impeccable taste.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9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928"/>
            <a:ext cx="9143999" cy="653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9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8724"/>
            <a:ext cx="6985173" cy="68853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033" y="1124744"/>
            <a:ext cx="2457793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4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79024" y="-14749"/>
            <a:ext cx="9257938" cy="69505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480" y="1254012"/>
            <a:ext cx="9267394" cy="44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607"/>
            <a:ext cx="9126149" cy="675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7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50" y="712960"/>
            <a:ext cx="9178112" cy="545234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-4737"/>
            <a:ext cx="9162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Thanks</a:t>
            </a:r>
            <a:endParaRPr lang="zh-TW" altLang="en-U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2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782</Words>
  <Application>Microsoft Macintosh PowerPoint</Application>
  <PresentationFormat>如螢幕大小 (4:3)</PresentationFormat>
  <Paragraphs>50</Paragraphs>
  <Slides>8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History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Ping</dc:creator>
  <cp:lastModifiedBy>apple</cp:lastModifiedBy>
  <cp:revision>35</cp:revision>
  <dcterms:created xsi:type="dcterms:W3CDTF">2015-06-21T18:22:25Z</dcterms:created>
  <dcterms:modified xsi:type="dcterms:W3CDTF">2015-06-22T11:06:31Z</dcterms:modified>
</cp:coreProperties>
</file>