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1" r:id="rId3"/>
    <p:sldId id="258" r:id="rId4"/>
    <p:sldId id="259" r:id="rId5"/>
    <p:sldId id="260" r:id="rId6"/>
    <p:sldId id="268" r:id="rId7"/>
    <p:sldId id="267" r:id="rId8"/>
    <p:sldId id="262" r:id="rId9"/>
    <p:sldId id="263" r:id="rId10"/>
    <p:sldId id="264" r:id="rId11"/>
    <p:sldId id="265" r:id="rId12"/>
    <p:sldId id="266" r:id="rId13"/>
    <p:sldId id="269" r:id="rId14"/>
  </p:sldIdLst>
  <p:sldSz cx="12192000" cy="6858000"/>
  <p:notesSz cx="9926638" cy="6797675"/>
  <p:embeddedFontLst>
    <p:embeddedFont>
      <p:font typeface="微軟正黑體" panose="020B0604030504040204" pitchFamily="34" charset="-120"/>
      <p:regular r:id="rId17"/>
      <p:bold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Wingdings 3" panose="05040102010807070707" pitchFamily="18" charset="2"/>
      <p:regular r:id="rId23"/>
    </p:embeddedFont>
    <p:embeddedFont>
      <p:font typeface="Showcard Gothic" panose="04020904020102020604" pitchFamily="8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9" autoAdjust="0"/>
    <p:restoredTop sz="92627" autoAdjust="0"/>
  </p:normalViewPr>
  <p:slideViewPr>
    <p:cSldViewPr snapToGrid="0">
      <p:cViewPr varScale="1">
        <p:scale>
          <a:sx n="108" d="100"/>
          <a:sy n="108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5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4723D-087E-4A68-B11D-84E2A38594FE}" type="datetimeFigureOut">
              <a:rPr lang="zh-TW" altLang="en-US" smtClean="0"/>
              <a:t>2015/6/12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E319F-215E-4472-9CFD-DC452A7691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107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016F5-1AEF-4C9E-8AD6-1EE7BDD8B3E7}" type="datetimeFigureOut">
              <a:rPr lang="zh-TW" altLang="en-US" smtClean="0"/>
              <a:t>2015/6/12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11CC2-0474-4358-9673-2720FED676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9221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Coursera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致力於普及全世界最好的教育，它與全球一流大學和機構合作，向所有人提供免費的在線課程。  </a:t>
            </a:r>
            <a:r>
              <a:rPr lang="en-US" altLang="zh-TW" dirty="0" smtClean="0"/>
              <a:t>Management: Stanford University(USA)</a:t>
            </a:r>
          </a:p>
          <a:p>
            <a:r>
              <a:rPr lang="zh-TW" altLang="en-US" dirty="0" smtClean="0"/>
              <a:t>目前世界</a:t>
            </a:r>
            <a:r>
              <a:rPr lang="en-US" altLang="zh-TW" dirty="0" smtClean="0"/>
              <a:t>111</a:t>
            </a:r>
            <a:r>
              <a:rPr lang="zh-TW" altLang="en-US" dirty="0" smtClean="0"/>
              <a:t>所大學合作</a:t>
            </a:r>
            <a:r>
              <a:rPr lang="en-US" altLang="zh-TW" dirty="0" smtClean="0"/>
              <a:t>(</a:t>
            </a:r>
            <a:r>
              <a:rPr lang="zh-TW" altLang="en-US" dirty="0" smtClean="0"/>
              <a:t>幾乎都是國外著名的大學</a:t>
            </a:r>
            <a:r>
              <a:rPr lang="en-US" altLang="zh-TW" dirty="0" smtClean="0"/>
              <a:t>,</a:t>
            </a:r>
            <a:r>
              <a:rPr lang="zh-TW" altLang="en-US" dirty="0" smtClean="0"/>
              <a:t>像         柏克萊</a:t>
            </a:r>
            <a:r>
              <a:rPr lang="en-US" altLang="zh-TW" dirty="0" smtClean="0"/>
              <a:t>.</a:t>
            </a:r>
            <a:r>
              <a:rPr lang="zh-TW" altLang="en-US" dirty="0" smtClean="0"/>
              <a:t>那臺灣</a:t>
            </a:r>
            <a:r>
              <a:rPr lang="en-US" altLang="zh-TW" dirty="0" smtClean="0"/>
              <a:t>=</a:t>
            </a:r>
            <a:r>
              <a:rPr lang="zh-TW" altLang="en-US" dirty="0" smtClean="0"/>
              <a:t>就臺大一所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他是個外國網站</a:t>
            </a:r>
            <a:r>
              <a:rPr lang="en-US" altLang="zh-TW" dirty="0" smtClean="0"/>
              <a:t>,.</a:t>
            </a:r>
            <a:r>
              <a:rPr lang="zh-TW" altLang="en-US" dirty="0" smtClean="0"/>
              <a:t>只是他很貼心的會偵測</a:t>
            </a:r>
            <a:r>
              <a:rPr lang="en-US" altLang="zh-TW" dirty="0" smtClean="0"/>
              <a:t>IP</a:t>
            </a:r>
            <a:r>
              <a:rPr lang="zh-TW" altLang="en-US" dirty="0" smtClean="0"/>
              <a:t>位置</a:t>
            </a:r>
            <a:r>
              <a:rPr lang="en-US" altLang="zh-TW" dirty="0" smtClean="0"/>
              <a:t>,</a:t>
            </a:r>
            <a:r>
              <a:rPr lang="zh-TW" altLang="en-US" dirty="0" smtClean="0"/>
              <a:t>翻譯成該國的語言</a:t>
            </a:r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11CC2-0474-4358-9673-2720FED6762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81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可以複選</a:t>
            </a:r>
            <a:endParaRPr lang="en-US" altLang="zh-TW" dirty="0" smtClean="0"/>
          </a:p>
          <a:p>
            <a:r>
              <a:rPr lang="en-US" altLang="zh-TW" sz="1200" b="1" dirty="0" smtClean="0">
                <a:solidFill>
                  <a:srgbClr val="FF0000"/>
                </a:solidFill>
              </a:rPr>
              <a:t>1</a:t>
            </a:r>
            <a:r>
              <a:rPr lang="zh-TW" altLang="en-US" sz="1200" b="1" dirty="0" smtClean="0">
                <a:solidFill>
                  <a:srgbClr val="FF0000"/>
                </a:solidFill>
              </a:rPr>
              <a:t>自助課程</a:t>
            </a:r>
            <a:endParaRPr lang="en-US" altLang="zh-TW" sz="1200" b="1" dirty="0" smtClean="0">
              <a:solidFill>
                <a:srgbClr val="FF0000"/>
              </a:solidFill>
            </a:endParaRPr>
          </a:p>
          <a:p>
            <a:r>
              <a:rPr lang="en-US" altLang="zh-TW" sz="1200" b="1" dirty="0" smtClean="0">
                <a:solidFill>
                  <a:srgbClr val="FF0000"/>
                </a:solidFill>
              </a:rPr>
              <a:t>2</a:t>
            </a:r>
            <a:r>
              <a:rPr lang="zh-TW" altLang="en-US" sz="1200" b="1" dirty="0" smtClean="0">
                <a:solidFill>
                  <a:srgbClr val="FF0000"/>
                </a:solidFill>
              </a:rPr>
              <a:t>認證證書</a:t>
            </a:r>
            <a:endParaRPr lang="en-US" altLang="zh-TW" sz="1200" b="1" dirty="0" smtClean="0">
              <a:solidFill>
                <a:srgbClr val="FF0000"/>
              </a:solidFill>
            </a:endParaRPr>
          </a:p>
          <a:p>
            <a:r>
              <a:rPr lang="en-US" altLang="zh-TW" sz="1200" b="1" dirty="0" smtClean="0">
                <a:solidFill>
                  <a:srgbClr val="FF0000"/>
                </a:solidFill>
              </a:rPr>
              <a:t>3</a:t>
            </a:r>
            <a:r>
              <a:rPr lang="zh-TW" altLang="en-US" sz="1200" b="1" dirty="0" smtClean="0">
                <a:solidFill>
                  <a:srgbClr val="FF0000"/>
                </a:solidFill>
              </a:rPr>
              <a:t>專項課程</a:t>
            </a:r>
            <a:r>
              <a:rPr lang="en-US" altLang="zh-TW" sz="12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1200" b="1" dirty="0" smtClean="0">
                <a:solidFill>
                  <a:srgbClr val="FF0000"/>
                </a:solidFill>
              </a:rPr>
              <a:t>以學校去分</a:t>
            </a:r>
            <a:r>
              <a:rPr lang="en-US" altLang="zh-TW" sz="12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sz="1200" b="1" dirty="0" smtClean="0">
                <a:solidFill>
                  <a:srgbClr val="FF0000"/>
                </a:solidFill>
              </a:rPr>
              <a:t>4</a:t>
            </a:r>
            <a:r>
              <a:rPr lang="zh-TW" altLang="en-US" sz="1200" b="1" dirty="0" smtClean="0">
                <a:solidFill>
                  <a:srgbClr val="FF0000"/>
                </a:solidFill>
              </a:rPr>
              <a:t>所有類別</a:t>
            </a:r>
            <a:endParaRPr lang="en-US" altLang="zh-TW" sz="1200" b="1" dirty="0" smtClean="0">
              <a:solidFill>
                <a:srgbClr val="FF0000"/>
              </a:solidFill>
            </a:endParaRPr>
          </a:p>
          <a:p>
            <a:r>
              <a:rPr lang="en-US" altLang="zh-TW" sz="1200" b="1" dirty="0" smtClean="0">
                <a:solidFill>
                  <a:srgbClr val="FF0000"/>
                </a:solidFill>
              </a:rPr>
              <a:t>5</a:t>
            </a:r>
            <a:r>
              <a:rPr lang="zh-TW" altLang="en-US" sz="1200" b="1" dirty="0" smtClean="0">
                <a:solidFill>
                  <a:srgbClr val="FF0000"/>
                </a:solidFill>
              </a:rPr>
              <a:t>所有語言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11CC2-0474-4358-9673-2720FED6762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525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11CC2-0474-4358-9673-2720FED6762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556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11CC2-0474-4358-9673-2720FED6762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81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C1C2-F4AD-4B4E-BD34-A0BB09CE23CA}" type="datetime1">
              <a:rPr lang="en-US" altLang="zh-TW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C6D4-8FD3-4605-B73B-D8E69B25CBDA}" type="datetime1">
              <a:rPr lang="en-US" altLang="zh-TW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BFF3-C629-4867-B93D-F1AFFDEA7111}" type="datetime1">
              <a:rPr lang="en-US" altLang="zh-TW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6F28-B99B-46B4-B9B7-330A6CDDBBB9}" type="datetime1">
              <a:rPr lang="en-US" altLang="zh-TW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2B79-4A48-4B04-9602-28C759B0232E}" type="datetime1">
              <a:rPr lang="en-US" altLang="zh-TW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A962-665B-4A48-BD0E-7F1B684FBA48}" type="datetime1">
              <a:rPr lang="en-US" altLang="zh-TW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2109-83AB-4359-9CC6-E501CAE2DFED}" type="datetime1">
              <a:rPr lang="en-US" altLang="zh-TW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FBC4A-66DC-44FF-A9B0-F356FD825C6E}" type="datetime1">
              <a:rPr lang="en-US" altLang="zh-TW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7F1D-E456-4E49-B585-B87A8007314D}" type="datetime1">
              <a:rPr lang="en-US" altLang="zh-TW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D048-5CAF-4287-BD1E-0DF02BED12C6}" type="datetime1">
              <a:rPr lang="en-US" altLang="zh-TW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8D3A3-03AA-420C-9DE6-68C7BD08FE5F}" type="datetime1">
              <a:rPr lang="en-US" altLang="zh-TW" smtClean="0"/>
              <a:t>6/12/2015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F690D-392B-4507-B82C-10896762C8BF}" type="datetime1">
              <a:rPr lang="en-US" altLang="zh-TW" smtClean="0"/>
              <a:t>6/12/2015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BCCF-2F7E-4BC5-BD39-A66829A17E7F}" type="datetime1">
              <a:rPr lang="en-US" altLang="zh-TW" smtClean="0"/>
              <a:t>6/12/2015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B2A5-0FCF-4648-BE1D-C318B8479E60}" type="datetime1">
              <a:rPr lang="en-US" altLang="zh-TW" smtClean="0"/>
              <a:t>6/12/2015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1D24-5535-43C7-8485-8CA2532C48E5}" type="datetime1">
              <a:rPr lang="en-US" altLang="zh-TW" smtClean="0"/>
              <a:t>6/12/2015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A627-7435-4851-81EA-DC1B1200D85E}" type="datetime1">
              <a:rPr lang="en-US" altLang="zh-TW" smtClean="0"/>
              <a:t>6/12/2015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42563-6104-468B-A67E-EC9F62ACB2A8}" type="datetime1">
              <a:rPr lang="en-US" altLang="zh-TW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://ntumoocs.blog.ntu.edu.tw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coursera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.open.163.com/coursera/faq.htm#/cfaq/about?s=1" TargetMode="External"/><Relationship Id="rId5" Type="http://schemas.openxmlformats.org/officeDocument/2006/relationships/hyperlink" Target="http://xiao-guan.blogspot.tw/2013/02/coursera.html" TargetMode="External"/><Relationship Id="rId4" Type="http://schemas.openxmlformats.org/officeDocument/2006/relationships/hyperlink" Target="http://buzzorange.com/techorange/2014/09/26/coursera-taiwa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3727" y="2311978"/>
            <a:ext cx="7766936" cy="1646302"/>
          </a:xfrm>
        </p:spPr>
        <p:txBody>
          <a:bodyPr/>
          <a:lstStyle/>
          <a:p>
            <a:r>
              <a:rPr lang="en-US" altLang="zh-TW" sz="7200" b="1" spc="3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coursera</a:t>
            </a:r>
            <a:endParaRPr lang="zh-TW" altLang="en-US" sz="72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91364" y="6406487"/>
            <a:ext cx="7766936" cy="1096899"/>
          </a:xfrm>
        </p:spPr>
        <p:txBody>
          <a:bodyPr>
            <a:normAutofit/>
          </a:bodyPr>
          <a:lstStyle/>
          <a:p>
            <a:r>
              <a:rPr lang="en-US" altLang="zh-TW" sz="2400" b="1" dirty="0" smtClean="0">
                <a:solidFill>
                  <a:srgbClr val="00B0F0"/>
                </a:solidFill>
              </a:rPr>
              <a:t>10151016 </a:t>
            </a:r>
            <a:r>
              <a:rPr lang="zh-TW" altLang="en-US" sz="2400" b="1" dirty="0" smtClean="0">
                <a:solidFill>
                  <a:srgbClr val="00B0F0"/>
                </a:solidFill>
              </a:rPr>
              <a:t>廣電三 陳祁</a:t>
            </a:r>
            <a:endParaRPr lang="zh-TW" alt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1" t="30202" r="13264" b="30007"/>
          <a:stretch/>
        </p:blipFill>
        <p:spPr>
          <a:xfrm>
            <a:off x="5321544" y="4504289"/>
            <a:ext cx="1250706" cy="678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15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664" y="127483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chemeClr val="tx1"/>
                </a:solidFill>
              </a:rPr>
              <a:t>推廣平</a:t>
            </a:r>
            <a:r>
              <a:rPr lang="zh-TW" altLang="en-US" sz="4400" b="1" dirty="0">
                <a:solidFill>
                  <a:schemeClr val="tx1"/>
                </a:solidFill>
              </a:rPr>
              <a:t>台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53" y="4133517"/>
            <a:ext cx="3372396" cy="2272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9870" t="8016" r="46836" b="5374"/>
          <a:stretch/>
        </p:blipFill>
        <p:spPr>
          <a:xfrm>
            <a:off x="5772189" y="227930"/>
            <a:ext cx="4457123" cy="6521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10614" t="18006" r="37399" b="24745"/>
          <a:stretch/>
        </p:blipFill>
        <p:spPr>
          <a:xfrm>
            <a:off x="647935" y="995899"/>
            <a:ext cx="4298969" cy="2662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流程圖: 接點 6"/>
          <p:cNvSpPr/>
          <p:nvPr/>
        </p:nvSpPr>
        <p:spPr>
          <a:xfrm>
            <a:off x="164592" y="1956816"/>
            <a:ext cx="758952" cy="73152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>
                <a:solidFill>
                  <a:schemeClr val="tx1"/>
                </a:solidFill>
              </a:rPr>
              <a:t>1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sp>
        <p:nvSpPr>
          <p:cNvPr id="9" name="流程圖: 接點 8"/>
          <p:cNvSpPr/>
          <p:nvPr/>
        </p:nvSpPr>
        <p:spPr>
          <a:xfrm>
            <a:off x="268459" y="4904242"/>
            <a:ext cx="758952" cy="73152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chemeClr val="tx1"/>
                </a:solidFill>
              </a:rPr>
              <a:t>2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sp>
        <p:nvSpPr>
          <p:cNvPr id="10" name="流程圖: 接點 9"/>
          <p:cNvSpPr/>
          <p:nvPr/>
        </p:nvSpPr>
        <p:spPr>
          <a:xfrm>
            <a:off x="5184309" y="971030"/>
            <a:ext cx="758952" cy="73152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chemeClr val="tx1"/>
                </a:solidFill>
              </a:rPr>
              <a:t>3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3" b="29472"/>
          <a:stretch/>
        </p:blipFill>
        <p:spPr>
          <a:xfrm>
            <a:off x="9359756" y="-1"/>
            <a:ext cx="2832243" cy="7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 smtClean="0">
                <a:solidFill>
                  <a:schemeClr val="tx1"/>
                </a:solidFill>
              </a:rPr>
              <a:t>S.W.O.T</a:t>
            </a:r>
            <a:r>
              <a:rPr lang="zh-TW" altLang="en-US" sz="4400" b="1" dirty="0" smtClean="0">
                <a:solidFill>
                  <a:schemeClr val="tx1"/>
                </a:solidFill>
              </a:rPr>
              <a:t>分析 </a:t>
            </a:r>
            <a:r>
              <a:rPr lang="en-US" altLang="zh-TW" sz="4400" b="1" dirty="0" smtClean="0">
                <a:solidFill>
                  <a:schemeClr val="tx1"/>
                </a:solidFill>
              </a:rPr>
              <a:t>(1)</a:t>
            </a:r>
            <a:endParaRPr lang="zh-TW" alt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677334" y="2046079"/>
            <a:ext cx="6599766" cy="3880772"/>
          </a:xfrm>
        </p:spPr>
        <p:txBody>
          <a:bodyPr>
            <a:normAutofit/>
          </a:bodyPr>
          <a:lstStyle/>
          <a:p>
            <a:r>
              <a:rPr lang="zh-TW" altLang="en-US" sz="2400" b="1" dirty="0" smtClean="0"/>
              <a:t>優勢</a:t>
            </a:r>
            <a:endParaRPr lang="en-US" altLang="zh-TW" sz="2400" b="1" dirty="0" smtClean="0"/>
          </a:p>
          <a:p>
            <a:endParaRPr lang="en-US" altLang="zh-TW" dirty="0" smtClean="0"/>
          </a:p>
          <a:p>
            <a:r>
              <a:rPr lang="en-US" altLang="zh-TW" sz="2400" b="1" dirty="0" smtClean="0"/>
              <a:t>1</a:t>
            </a:r>
            <a:r>
              <a:rPr lang="zh-TW" altLang="en-US" sz="2400" b="1" dirty="0" smtClean="0"/>
              <a:t> </a:t>
            </a:r>
            <a:r>
              <a:rPr lang="zh-TW" altLang="en-US" sz="2400" b="1" dirty="0"/>
              <a:t>與</a:t>
            </a:r>
            <a:r>
              <a:rPr lang="zh-TW" altLang="en-US" sz="2400" b="1" dirty="0" smtClean="0"/>
              <a:t>世界名校合作</a:t>
            </a:r>
            <a:endParaRPr lang="en-US" altLang="zh-TW" sz="2400" b="1" dirty="0" smtClean="0"/>
          </a:p>
          <a:p>
            <a:r>
              <a:rPr lang="en-US" altLang="zh-TW" sz="2400" b="1" dirty="0" smtClean="0"/>
              <a:t>2</a:t>
            </a:r>
            <a:r>
              <a:rPr lang="zh-TW" altLang="en-US" sz="2400" b="1" dirty="0" smtClean="0"/>
              <a:t> 免費</a:t>
            </a:r>
            <a:r>
              <a:rPr lang="en-US" altLang="zh-TW" sz="2400" b="1" dirty="0"/>
              <a:t>,</a:t>
            </a:r>
            <a:r>
              <a:rPr lang="zh-TW" altLang="en-US" sz="2400" b="1" dirty="0" smtClean="0"/>
              <a:t>高等教育</a:t>
            </a:r>
            <a:r>
              <a:rPr lang="en-US" altLang="zh-TW" sz="2400" b="1" dirty="0" smtClean="0"/>
              <a:t>,</a:t>
            </a:r>
            <a:r>
              <a:rPr lang="zh-TW" altLang="en-US" sz="2400" b="1" dirty="0" smtClean="0"/>
              <a:t>線上學習</a:t>
            </a:r>
            <a:endParaRPr lang="en-US" altLang="zh-TW" sz="2400" b="1" dirty="0" smtClean="0"/>
          </a:p>
          <a:p>
            <a:r>
              <a:rPr lang="en-US" altLang="zh-TW" sz="2400" b="1" dirty="0" smtClean="0"/>
              <a:t>3</a:t>
            </a:r>
            <a:r>
              <a:rPr lang="zh-TW" altLang="en-US" sz="2400" b="1" dirty="0"/>
              <a:t> </a:t>
            </a:r>
            <a:r>
              <a:rPr lang="zh-TW" altLang="en-US" sz="2400" b="1" dirty="0" smtClean="0"/>
              <a:t>課程種類多元</a:t>
            </a:r>
            <a:endParaRPr lang="en-US" altLang="zh-TW" sz="2400" b="1" dirty="0" smtClean="0"/>
          </a:p>
          <a:p>
            <a:r>
              <a:rPr lang="en-US" altLang="zh-TW" sz="2400" b="1" dirty="0" smtClean="0"/>
              <a:t>4</a:t>
            </a:r>
            <a:r>
              <a:rPr lang="zh-TW" altLang="en-US" sz="2400" b="1" dirty="0" smtClean="0"/>
              <a:t> 學生交流</a:t>
            </a:r>
            <a:r>
              <a:rPr lang="en-US" altLang="zh-TW" sz="2400" b="1" dirty="0" smtClean="0"/>
              <a:t>(50off)</a:t>
            </a:r>
            <a:r>
              <a:rPr lang="en-US" altLang="zh-TW" sz="2000" b="1" dirty="0" smtClean="0">
                <a:latin typeface="+mj-ea"/>
                <a:ea typeface="+mj-ea"/>
              </a:rPr>
              <a:t>→Coursera Community</a:t>
            </a:r>
          </a:p>
          <a:p>
            <a:r>
              <a:rPr lang="en-US" altLang="zh-TW" sz="2400" b="1" dirty="0" smtClean="0">
                <a:latin typeface="+mj-ea"/>
                <a:ea typeface="+mj-ea"/>
              </a:rPr>
              <a:t>5</a:t>
            </a:r>
            <a:r>
              <a:rPr lang="zh-TW" altLang="en-US" sz="2400" b="1" dirty="0" smtClean="0">
                <a:latin typeface="+mj-ea"/>
                <a:ea typeface="+mj-ea"/>
              </a:rPr>
              <a:t> 證書制度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r>
              <a:rPr lang="en-US" altLang="zh-TW" sz="2400" b="1" dirty="0" smtClean="0">
                <a:latin typeface="+mj-ea"/>
                <a:ea typeface="+mj-ea"/>
              </a:rPr>
              <a:t>6</a:t>
            </a:r>
            <a:r>
              <a:rPr lang="zh-TW" altLang="en-US" sz="2400" b="1" dirty="0" smtClean="0">
                <a:latin typeface="+mj-ea"/>
                <a:ea typeface="+mj-ea"/>
              </a:rPr>
              <a:t> 語言字幕</a:t>
            </a:r>
            <a:endParaRPr lang="zh-TW" altLang="en-US" sz="2800" b="1" dirty="0">
              <a:latin typeface="+mj-ea"/>
              <a:ea typeface="+mj-ea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6840315" y="2160589"/>
            <a:ext cx="4184034" cy="4075824"/>
          </a:xfrm>
        </p:spPr>
        <p:txBody>
          <a:bodyPr>
            <a:normAutofit/>
          </a:bodyPr>
          <a:lstStyle/>
          <a:p>
            <a:r>
              <a:rPr lang="zh-TW" altLang="en-US" sz="2400" b="1" dirty="0" smtClean="0"/>
              <a:t>劣勢</a:t>
            </a:r>
            <a:endParaRPr lang="en-US" altLang="zh-TW" sz="2400" b="1" dirty="0" smtClean="0"/>
          </a:p>
          <a:p>
            <a:endParaRPr lang="en-US" altLang="zh-TW" dirty="0"/>
          </a:p>
          <a:p>
            <a:r>
              <a:rPr lang="en-US" altLang="zh-TW" sz="2400" b="1" dirty="0" smtClean="0"/>
              <a:t>1</a:t>
            </a:r>
            <a:r>
              <a:rPr lang="zh-TW" altLang="en-US" sz="2400" b="1" dirty="0" smtClean="0"/>
              <a:t> 推廣平台少</a:t>
            </a:r>
            <a:endParaRPr lang="en-US" altLang="zh-TW" sz="2400" b="1" dirty="0" smtClean="0"/>
          </a:p>
          <a:p>
            <a:r>
              <a:rPr lang="en-US" altLang="zh-TW" sz="2400" b="1" dirty="0" smtClean="0"/>
              <a:t>2</a:t>
            </a:r>
            <a:r>
              <a:rPr lang="zh-TW" altLang="en-US" sz="2400" b="1" dirty="0" smtClean="0"/>
              <a:t> 其他國開課</a:t>
            </a:r>
            <a:r>
              <a:rPr lang="zh-TW" altLang="en-US" sz="2400" b="1" dirty="0" smtClean="0"/>
              <a:t>少</a:t>
            </a:r>
            <a:endParaRPr lang="en-US" altLang="zh-TW" sz="2400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3" b="29472"/>
          <a:stretch/>
        </p:blipFill>
        <p:spPr>
          <a:xfrm>
            <a:off x="9359756" y="-1"/>
            <a:ext cx="2832243" cy="7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chemeClr val="tx1"/>
                </a:solidFill>
              </a:rPr>
              <a:t>S.W.O.T</a:t>
            </a:r>
            <a:r>
              <a:rPr lang="zh-TW" altLang="en-US" sz="4400" b="1" dirty="0" smtClean="0">
                <a:solidFill>
                  <a:schemeClr val="tx1"/>
                </a:solidFill>
              </a:rPr>
              <a:t>分析 </a:t>
            </a:r>
            <a:r>
              <a:rPr lang="en-US" altLang="zh-TW" sz="4400" b="1" dirty="0" smtClean="0">
                <a:solidFill>
                  <a:schemeClr val="tx1"/>
                </a:solidFill>
              </a:rPr>
              <a:t>(2)</a:t>
            </a:r>
            <a:endParaRPr lang="zh-TW" altLang="en-US" sz="4400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sz="2400" b="1" dirty="0" smtClean="0"/>
              <a:t>機會</a:t>
            </a:r>
            <a:endParaRPr lang="en-US" altLang="zh-TW" sz="2400" b="1" dirty="0" smtClean="0"/>
          </a:p>
          <a:p>
            <a:endParaRPr lang="en-US" altLang="zh-TW" dirty="0" smtClean="0"/>
          </a:p>
          <a:p>
            <a:r>
              <a:rPr lang="zh-TW" altLang="en-US" sz="2400" b="1" dirty="0" smtClean="0"/>
              <a:t>免費平台的推廣</a:t>
            </a:r>
            <a:r>
              <a:rPr lang="en-US" altLang="zh-TW" sz="2400" b="1" dirty="0" smtClean="0"/>
              <a:t>.</a:t>
            </a:r>
            <a:r>
              <a:rPr lang="zh-TW" altLang="en-US" sz="2400" b="1" dirty="0" smtClean="0"/>
              <a:t>贊助</a:t>
            </a:r>
            <a:endParaRPr lang="zh-TW" altLang="en-US" sz="2400" b="1" dirty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z="2400" b="1" dirty="0" smtClean="0"/>
              <a:t>威脅</a:t>
            </a:r>
            <a:endParaRPr lang="en-US" altLang="zh-TW" sz="2400" b="1" dirty="0" smtClean="0"/>
          </a:p>
          <a:p>
            <a:endParaRPr lang="en-US" altLang="zh-TW" dirty="0"/>
          </a:p>
          <a:p>
            <a:r>
              <a:rPr lang="zh-TW" altLang="en-US" sz="2400" b="1" dirty="0" smtClean="0"/>
              <a:t>相似性質的教育網站崛起</a:t>
            </a:r>
            <a:endParaRPr lang="zh-TW" altLang="en-US" sz="2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3" b="29472"/>
          <a:stretch/>
        </p:blipFill>
        <p:spPr>
          <a:xfrm>
            <a:off x="9359756" y="-1"/>
            <a:ext cx="2832243" cy="70891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" r="9348" b="14476"/>
          <a:stretch/>
        </p:blipFill>
        <p:spPr>
          <a:xfrm>
            <a:off x="5328981" y="3929080"/>
            <a:ext cx="2938410" cy="2463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/>
          <a:srcRect l="24538" t="10114" r="25634" b="10430"/>
          <a:stretch/>
        </p:blipFill>
        <p:spPr>
          <a:xfrm>
            <a:off x="9359756" y="3929080"/>
            <a:ext cx="2495550" cy="22384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13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 smtClean="0">
                <a:solidFill>
                  <a:schemeClr val="tx1"/>
                </a:solidFill>
              </a:rPr>
              <a:t>THE END</a:t>
            </a:r>
            <a:endParaRPr lang="zh-TW" alt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34534" y="2265364"/>
            <a:ext cx="8596668" cy="3880772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</a:rPr>
              <a:t>資料參考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https://www.coursera.org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/</a:t>
            </a:r>
            <a:endParaRPr lang="en-US" altLang="zh-TW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http://ntumoocs.blog.ntu.edu.tw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/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http://buzzorange.com/techorange/2014/09/26/coursera-taiwan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/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http://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xiao-guan.blogspot.tw/2013/02/coursera.html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http://c.open.163.com/coursera/faq.htm#/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cfaq/about?s=1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TW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80" y="171450"/>
            <a:ext cx="1652588" cy="1652588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3" b="29472"/>
          <a:stretch/>
        </p:blipFill>
        <p:spPr>
          <a:xfrm>
            <a:off x="9359756" y="-1"/>
            <a:ext cx="2832243" cy="7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06908" y="979471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chemeClr val="tx1"/>
                </a:solidFill>
              </a:rPr>
              <a:t>線上教育網站</a:t>
            </a:r>
            <a:endParaRPr lang="zh-TW" alt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94028" y="5407222"/>
            <a:ext cx="8596668" cy="3880773"/>
          </a:xfrm>
        </p:spPr>
        <p:txBody>
          <a:bodyPr/>
          <a:lstStyle/>
          <a:p>
            <a:r>
              <a:rPr lang="en-US" altLang="zh-TW" b="1" dirty="0" smtClean="0"/>
              <a:t>Management: Stanford University(USA)</a:t>
            </a:r>
          </a:p>
          <a:p>
            <a:r>
              <a:rPr lang="zh-TW" altLang="en-US" b="1" dirty="0" smtClean="0"/>
              <a:t>目前世界</a:t>
            </a:r>
            <a:r>
              <a:rPr lang="en-US" altLang="zh-TW" b="1" dirty="0" smtClean="0"/>
              <a:t>111</a:t>
            </a:r>
            <a:r>
              <a:rPr lang="zh-TW" altLang="en-US" b="1" dirty="0" smtClean="0"/>
              <a:t>所大學合作</a:t>
            </a:r>
            <a:endParaRPr lang="en-US" altLang="zh-TW" b="1" dirty="0" smtClean="0"/>
          </a:p>
          <a:p>
            <a:r>
              <a:rPr lang="zh-TW" altLang="en-US" b="1" dirty="0" smtClean="0"/>
              <a:t>全球化的網站</a:t>
            </a:r>
            <a:endParaRPr lang="zh-TW" altLang="en-US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36098" t="14116" r="37054" b="3811"/>
          <a:stretch/>
        </p:blipFill>
        <p:spPr>
          <a:xfrm>
            <a:off x="77834" y="671245"/>
            <a:ext cx="3369924" cy="5856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l="36466" t="11399" r="36771" b="3853"/>
          <a:stretch/>
        </p:blipFill>
        <p:spPr>
          <a:xfrm>
            <a:off x="3685862" y="671245"/>
            <a:ext cx="3287731" cy="5856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3" b="29472"/>
          <a:stretch/>
        </p:blipFill>
        <p:spPr>
          <a:xfrm>
            <a:off x="9359756" y="-1"/>
            <a:ext cx="2832243" cy="7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0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43508" y="-22147"/>
            <a:ext cx="7766936" cy="1646302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初始畫面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23899" t="12254" r="24013" b="-359"/>
          <a:stretch/>
        </p:blipFill>
        <p:spPr>
          <a:xfrm>
            <a:off x="0" y="0"/>
            <a:ext cx="6267236" cy="6955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橢圓 5"/>
          <p:cNvSpPr/>
          <p:nvPr/>
        </p:nvSpPr>
        <p:spPr>
          <a:xfrm>
            <a:off x="1900719" y="-92087"/>
            <a:ext cx="1202077" cy="8010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3" b="29472"/>
          <a:stretch/>
        </p:blipFill>
        <p:spPr>
          <a:xfrm>
            <a:off x="9359756" y="-1"/>
            <a:ext cx="2832243" cy="7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63885" y="0"/>
            <a:ext cx="7766936" cy="1384918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快</a:t>
            </a:r>
            <a:r>
              <a:rPr lang="zh-TW" altLang="en-US" b="1" dirty="0">
                <a:solidFill>
                  <a:schemeClr val="tx1"/>
                </a:solidFill>
              </a:rPr>
              <a:t>速</a:t>
            </a:r>
            <a:r>
              <a:rPr lang="zh-TW" altLang="en-US" b="1" dirty="0" smtClean="0">
                <a:solidFill>
                  <a:schemeClr val="tx1"/>
                </a:solidFill>
              </a:rPr>
              <a:t>分類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19558" y="2058505"/>
            <a:ext cx="3773850" cy="5113185"/>
          </a:xfrm>
        </p:spPr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rgbClr val="FF0000"/>
                </a:solidFill>
              </a:rPr>
              <a:t>1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自助課程</a:t>
            </a:r>
            <a:endParaRPr lang="en-US" altLang="zh-TW" sz="4800" b="1" dirty="0" smtClean="0">
              <a:solidFill>
                <a:srgbClr val="FF0000"/>
              </a:solidFill>
            </a:endParaRPr>
          </a:p>
          <a:p>
            <a:r>
              <a:rPr lang="en-US" altLang="zh-TW" sz="4800" b="1" dirty="0" smtClean="0">
                <a:solidFill>
                  <a:srgbClr val="FF0000"/>
                </a:solidFill>
              </a:rPr>
              <a:t>2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認證證書</a:t>
            </a:r>
            <a:endParaRPr lang="en-US" altLang="zh-TW" sz="4800" b="1" dirty="0" smtClean="0">
              <a:solidFill>
                <a:srgbClr val="FF0000"/>
              </a:solidFill>
            </a:endParaRPr>
          </a:p>
          <a:p>
            <a:r>
              <a:rPr lang="en-US" altLang="zh-TW" sz="4800" b="1" dirty="0" smtClean="0">
                <a:solidFill>
                  <a:srgbClr val="FF0000"/>
                </a:solidFill>
              </a:rPr>
              <a:t>3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專項課程</a:t>
            </a:r>
            <a:endParaRPr lang="en-US" altLang="zh-TW" sz="4800" b="1" dirty="0" smtClean="0">
              <a:solidFill>
                <a:srgbClr val="FF0000"/>
              </a:solidFill>
            </a:endParaRPr>
          </a:p>
          <a:p>
            <a:r>
              <a:rPr lang="en-US" altLang="zh-TW" sz="4800" b="1" dirty="0" smtClean="0">
                <a:solidFill>
                  <a:srgbClr val="FF0000"/>
                </a:solidFill>
              </a:rPr>
              <a:t>4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所有類別</a:t>
            </a:r>
            <a:endParaRPr lang="en-US" altLang="zh-TW" sz="4800" b="1" dirty="0" smtClean="0">
              <a:solidFill>
                <a:srgbClr val="FF0000"/>
              </a:solidFill>
            </a:endParaRPr>
          </a:p>
          <a:p>
            <a:r>
              <a:rPr lang="en-US" altLang="zh-TW" sz="4800" b="1" dirty="0" smtClean="0">
                <a:solidFill>
                  <a:srgbClr val="FF0000"/>
                </a:solidFill>
              </a:rPr>
              <a:t>5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所有語言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31817" t="10693" r="33140" b="5971"/>
          <a:stretch/>
        </p:blipFill>
        <p:spPr>
          <a:xfrm>
            <a:off x="0" y="-27544"/>
            <a:ext cx="5147353" cy="6885544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0" y="3503488"/>
            <a:ext cx="1366463" cy="33545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/>
          </a:p>
        </p:txBody>
      </p:sp>
      <p:sp>
        <p:nvSpPr>
          <p:cNvPr id="8" name="圓角矩形 7"/>
          <p:cNvSpPr/>
          <p:nvPr/>
        </p:nvSpPr>
        <p:spPr>
          <a:xfrm>
            <a:off x="-3234" y="563367"/>
            <a:ext cx="1366463" cy="29401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/>
          </a:p>
        </p:txBody>
      </p:sp>
      <p:sp>
        <p:nvSpPr>
          <p:cNvPr id="9" name="圓角矩形 8"/>
          <p:cNvSpPr/>
          <p:nvPr/>
        </p:nvSpPr>
        <p:spPr>
          <a:xfrm>
            <a:off x="0" y="0"/>
            <a:ext cx="1366463" cy="5178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3" b="29472"/>
          <a:stretch/>
        </p:blipFill>
        <p:spPr>
          <a:xfrm>
            <a:off x="9359756" y="-1"/>
            <a:ext cx="2832243" cy="7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43945" y="119150"/>
            <a:ext cx="4206941" cy="1646302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課程說</a:t>
            </a:r>
            <a:r>
              <a:rPr lang="zh-TW" altLang="en-US" b="1" dirty="0">
                <a:solidFill>
                  <a:schemeClr val="tx1"/>
                </a:solidFill>
              </a:rPr>
              <a:t>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168073" y="2772672"/>
            <a:ext cx="7766936" cy="1096899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6130" t="12364" r="26892" b="3764"/>
          <a:stretch/>
        </p:blipFill>
        <p:spPr>
          <a:xfrm>
            <a:off x="0" y="5518"/>
            <a:ext cx="7161088" cy="6857619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4787757" y="4520629"/>
            <a:ext cx="2352782" cy="22397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0" y="2404534"/>
            <a:ext cx="4253501" cy="45305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875087" y="4202130"/>
            <a:ext cx="2178122" cy="3315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左箭號 8"/>
          <p:cNvSpPr/>
          <p:nvPr/>
        </p:nvSpPr>
        <p:spPr>
          <a:xfrm>
            <a:off x="6709025" y="5250094"/>
            <a:ext cx="996593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US.49</a:t>
            </a:r>
            <a:endParaRPr lang="zh-TW" altLang="en-US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3" b="29472"/>
          <a:stretch/>
        </p:blipFill>
        <p:spPr>
          <a:xfrm>
            <a:off x="9359756" y="-1"/>
            <a:ext cx="2832243" cy="7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117117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chemeClr val="tx1"/>
                </a:solidFill>
              </a:rPr>
              <a:t>考試</a:t>
            </a:r>
            <a:r>
              <a:rPr lang="en-US" altLang="zh-TW" sz="4400" b="1" dirty="0" smtClean="0">
                <a:solidFill>
                  <a:schemeClr val="tx1"/>
                </a:solidFill>
              </a:rPr>
              <a:t>/</a:t>
            </a:r>
            <a:r>
              <a:rPr lang="zh-TW" altLang="en-US" sz="4400" b="1" dirty="0" smtClean="0">
                <a:solidFill>
                  <a:schemeClr val="tx1"/>
                </a:solidFill>
              </a:rPr>
              <a:t>證書檢定</a:t>
            </a:r>
            <a:endParaRPr lang="zh-TW" alt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34950" t="12628" r="35093" b="74191"/>
          <a:stretch/>
        </p:blipFill>
        <p:spPr>
          <a:xfrm>
            <a:off x="566869" y="3700763"/>
            <a:ext cx="4583927" cy="11343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28926" t="18755" r="37404" b="49998"/>
          <a:stretch/>
        </p:blipFill>
        <p:spPr>
          <a:xfrm>
            <a:off x="677334" y="1066570"/>
            <a:ext cx="4191561" cy="2188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34866" t="13111" r="34784" b="67277"/>
          <a:stretch/>
        </p:blipFill>
        <p:spPr>
          <a:xfrm>
            <a:off x="566868" y="4840552"/>
            <a:ext cx="4583927" cy="201744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/>
          <a:srcRect l="35308" t="12455" r="34966" b="43786"/>
          <a:stretch/>
        </p:blipFill>
        <p:spPr>
          <a:xfrm>
            <a:off x="6338655" y="1401925"/>
            <a:ext cx="5436129" cy="4501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向下箭號 8"/>
          <p:cNvSpPr/>
          <p:nvPr/>
        </p:nvSpPr>
        <p:spPr>
          <a:xfrm>
            <a:off x="2858831" y="2884125"/>
            <a:ext cx="860913" cy="96878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4580878" y="4835153"/>
            <a:ext cx="2121763" cy="106849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8078680" y="2059619"/>
            <a:ext cx="1038687" cy="2752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3" b="29472"/>
          <a:stretch/>
        </p:blipFill>
        <p:spPr>
          <a:xfrm>
            <a:off x="9359756" y="-1"/>
            <a:ext cx="2832243" cy="7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69801" y="521988"/>
            <a:ext cx="3583416" cy="13208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2826" t="7906" r="79959" b="11593"/>
          <a:stretch/>
        </p:blipFill>
        <p:spPr>
          <a:xfrm>
            <a:off x="677334" y="204186"/>
            <a:ext cx="2475662" cy="6511771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3193654" y="1863202"/>
            <a:ext cx="2617489" cy="4527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</a:rPr>
              <a:t>問卷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網站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)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192115" y="3827314"/>
            <a:ext cx="2617489" cy="4527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</a:rPr>
              <a:t>補充資料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192116" y="2804534"/>
            <a:ext cx="2617489" cy="4527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</a:rPr>
              <a:t>課程課表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193655" y="3338743"/>
            <a:ext cx="2617489" cy="4527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</a:rPr>
              <a:t>影音上課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193655" y="4774707"/>
            <a:ext cx="2617489" cy="4527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</a:rPr>
              <a:t>隨堂測驗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3193656" y="4321946"/>
            <a:ext cx="2617489" cy="4527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</a:rPr>
              <a:t>課後評鑑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3192114" y="5236954"/>
            <a:ext cx="2617489" cy="4527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</a:rPr>
              <a:t>同學互評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192114" y="5707530"/>
            <a:ext cx="2617489" cy="4527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</a:rPr>
              <a:t>課程課表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/>
          <a:srcRect l="13125" t="7954" r="58633" b="47239"/>
          <a:stretch/>
        </p:blipFill>
        <p:spPr>
          <a:xfrm>
            <a:off x="7614883" y="3662231"/>
            <a:ext cx="3318238" cy="2961400"/>
          </a:xfrm>
          <a:prstGeom prst="rect">
            <a:avLst/>
          </a:prstGeom>
        </p:spPr>
      </p:pic>
      <p:sp>
        <p:nvSpPr>
          <p:cNvPr id="3" name="向右箭號 2"/>
          <p:cNvSpPr/>
          <p:nvPr/>
        </p:nvSpPr>
        <p:spPr>
          <a:xfrm>
            <a:off x="5821231" y="5708207"/>
            <a:ext cx="1792110" cy="47257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3" b="29472"/>
          <a:stretch/>
        </p:blipFill>
        <p:spPr>
          <a:xfrm>
            <a:off x="9359756" y="-1"/>
            <a:ext cx="2832243" cy="708917"/>
          </a:xfrm>
          <a:prstGeom prst="rect">
            <a:avLst/>
          </a:prstGeom>
        </p:spPr>
      </p:pic>
      <p:sp>
        <p:nvSpPr>
          <p:cNvPr id="18" name="圓角矩形 17"/>
          <p:cNvSpPr/>
          <p:nvPr/>
        </p:nvSpPr>
        <p:spPr>
          <a:xfrm>
            <a:off x="3200760" y="6202417"/>
            <a:ext cx="2617489" cy="4527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</a:rPr>
              <a:t>討論</a:t>
            </a:r>
            <a:r>
              <a:rPr lang="zh-TW" altLang="en-US" sz="2400" b="1" dirty="0">
                <a:solidFill>
                  <a:schemeClr val="tx1"/>
                </a:solidFill>
              </a:rPr>
              <a:t>區</a:t>
            </a:r>
          </a:p>
        </p:txBody>
      </p:sp>
    </p:spTree>
    <p:extLst>
      <p:ext uri="{BB962C8B-B14F-4D97-AF65-F5344CB8AC3E}">
        <p14:creationId xmlns:p14="http://schemas.microsoft.com/office/powerpoint/2010/main" val="31940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5713" y="528705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chemeClr val="tx1"/>
                </a:solidFill>
              </a:rPr>
              <a:t>課程影片</a:t>
            </a:r>
            <a:endParaRPr lang="zh-TW" alt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1094" t="9276" r="2265" b="5937"/>
          <a:stretch/>
        </p:blipFill>
        <p:spPr>
          <a:xfrm>
            <a:off x="518475" y="1605275"/>
            <a:ext cx="8072188" cy="453645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橢圓 5"/>
          <p:cNvSpPr/>
          <p:nvPr/>
        </p:nvSpPr>
        <p:spPr>
          <a:xfrm>
            <a:off x="677334" y="4572000"/>
            <a:ext cx="925435" cy="328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884305" y="5319204"/>
            <a:ext cx="1194375" cy="344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/>
          <a:srcRect l="34344" t="17047" r="38125" b="12552"/>
          <a:stretch/>
        </p:blipFill>
        <p:spPr>
          <a:xfrm>
            <a:off x="9105618" y="2100657"/>
            <a:ext cx="2781213" cy="4000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3" b="29472"/>
          <a:stretch/>
        </p:blipFill>
        <p:spPr>
          <a:xfrm>
            <a:off x="9359756" y="-1"/>
            <a:ext cx="2832243" cy="708917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>
            <a:off x="8226919" y="5281305"/>
            <a:ext cx="1149206" cy="4953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8439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/>
          <a:srcRect l="12069" t="8079" r="12964" b="10166"/>
          <a:stretch/>
        </p:blipFill>
        <p:spPr>
          <a:xfrm>
            <a:off x="464050" y="1104580"/>
            <a:ext cx="8096036" cy="4966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2886" y="280827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chemeClr val="tx1"/>
                </a:solidFill>
              </a:rPr>
              <a:t>進入課程</a:t>
            </a:r>
            <a:endParaRPr lang="zh-TW" alt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60813" y="711932"/>
            <a:ext cx="871454" cy="388077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82886" y="6193761"/>
            <a:ext cx="1561672" cy="50640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影片速度</a:t>
            </a:r>
            <a:endParaRPr lang="zh-TW" altLang="en-US" sz="2400" b="1" dirty="0"/>
          </a:p>
        </p:txBody>
      </p:sp>
      <p:sp>
        <p:nvSpPr>
          <p:cNvPr id="8" name="橢圓 7"/>
          <p:cNvSpPr/>
          <p:nvPr/>
        </p:nvSpPr>
        <p:spPr>
          <a:xfrm>
            <a:off x="464050" y="5630239"/>
            <a:ext cx="1520575" cy="523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931630" y="2411839"/>
            <a:ext cx="1520575" cy="31162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280839" y="5650787"/>
            <a:ext cx="1520575" cy="523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239742" y="6193762"/>
            <a:ext cx="1561672" cy="50640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前</a:t>
            </a:r>
            <a:r>
              <a:rPr lang="en-US" altLang="zh-TW" sz="2400" b="1" dirty="0" smtClean="0"/>
              <a:t>/</a:t>
            </a:r>
            <a:r>
              <a:rPr lang="zh-TW" altLang="en-US" sz="2400" b="1" dirty="0" smtClean="0"/>
              <a:t>後集</a:t>
            </a:r>
            <a:endParaRPr lang="zh-TW" altLang="en-US" sz="2400" b="1" dirty="0"/>
          </a:p>
        </p:txBody>
      </p:sp>
      <p:sp>
        <p:nvSpPr>
          <p:cNvPr id="13" name="矩形 12"/>
          <p:cNvSpPr/>
          <p:nvPr/>
        </p:nvSpPr>
        <p:spPr>
          <a:xfrm>
            <a:off x="6931630" y="1782697"/>
            <a:ext cx="1561672" cy="50640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字幕語言</a:t>
            </a:r>
            <a:endParaRPr lang="zh-TW" altLang="en-US" sz="2400" b="1" dirty="0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9</a:t>
            </a:fld>
            <a:endParaRPr 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3" b="29472"/>
          <a:stretch/>
        </p:blipFill>
        <p:spPr>
          <a:xfrm>
            <a:off x="9359756" y="-1"/>
            <a:ext cx="2832243" cy="7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71963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651</TotalTime>
  <Words>305</Words>
  <Application>Microsoft Office PowerPoint</Application>
  <PresentationFormat>寬螢幕</PresentationFormat>
  <Paragraphs>89</Paragraphs>
  <Slides>13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微軟正黑體</vt:lpstr>
      <vt:lpstr>新細明體</vt:lpstr>
      <vt:lpstr>Arial</vt:lpstr>
      <vt:lpstr>Trebuchet MS</vt:lpstr>
      <vt:lpstr>Wingdings 3</vt:lpstr>
      <vt:lpstr>Showcard Gothic</vt:lpstr>
      <vt:lpstr>Calibri</vt:lpstr>
      <vt:lpstr>多面向</vt:lpstr>
      <vt:lpstr>coursera</vt:lpstr>
      <vt:lpstr>線上教育網站</vt:lpstr>
      <vt:lpstr>初始畫面</vt:lpstr>
      <vt:lpstr>快速分類</vt:lpstr>
      <vt:lpstr>課程說明</vt:lpstr>
      <vt:lpstr>考試/證書檢定</vt:lpstr>
      <vt:lpstr>PowerPoint 簡報</vt:lpstr>
      <vt:lpstr>課程影片</vt:lpstr>
      <vt:lpstr>進入課程</vt:lpstr>
      <vt:lpstr>推廣平台</vt:lpstr>
      <vt:lpstr>S.W.O.T分析 (1)</vt:lpstr>
      <vt:lpstr>S.W.O.T分析 (2)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Coursera</dc:title>
  <dc:creator>hphe-lib</dc:creator>
  <cp:lastModifiedBy>hphe-lib</cp:lastModifiedBy>
  <cp:revision>53</cp:revision>
  <cp:lastPrinted>2015-06-12T06:39:31Z</cp:lastPrinted>
  <dcterms:created xsi:type="dcterms:W3CDTF">2015-06-11T02:41:16Z</dcterms:created>
  <dcterms:modified xsi:type="dcterms:W3CDTF">2015-06-12T07:44:48Z</dcterms:modified>
</cp:coreProperties>
</file>