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</p:sldIdLst>
  <p:sldSz cx="9001125" cy="5400675"/>
  <p:notesSz cx="6858000" cy="9144000"/>
  <p:defaultTextStyle>
    <a:defPPr>
      <a:defRPr lang="zh-TW"/>
    </a:defPPr>
    <a:lvl1pPr marL="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85" d="100"/>
          <a:sy n="85" d="100"/>
        </p:scale>
        <p:origin x="-1236" y="-90"/>
      </p:cViewPr>
      <p:guideLst>
        <p:guide orient="horz" pos="170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75085" y="1677710"/>
            <a:ext cx="7650956" cy="115764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0169" y="3060382"/>
            <a:ext cx="6300788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25816" y="216278"/>
            <a:ext cx="2025253" cy="460807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056" y="216278"/>
            <a:ext cx="5925741" cy="460807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1027" y="3470434"/>
            <a:ext cx="7650956" cy="107263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11027" y="2289037"/>
            <a:ext cx="7650956" cy="118139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0056" y="1260158"/>
            <a:ext cx="3975497" cy="35641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5572" y="1260158"/>
            <a:ext cx="3975497" cy="35641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0056" y="1208901"/>
            <a:ext cx="3977060" cy="5038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0056" y="1712714"/>
            <a:ext cx="3977060" cy="31116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572447" y="1208901"/>
            <a:ext cx="3978622" cy="5038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572447" y="1712714"/>
            <a:ext cx="3978622" cy="31116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057" y="215027"/>
            <a:ext cx="2961308" cy="9151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9190" y="215028"/>
            <a:ext cx="5031879" cy="46093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0057" y="1130142"/>
            <a:ext cx="2961308" cy="3694212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4284" y="3780473"/>
            <a:ext cx="5400675" cy="44630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64284" y="482560"/>
            <a:ext cx="5400675" cy="3240405"/>
          </a:xfrm>
        </p:spPr>
        <p:txBody>
          <a:bodyPr/>
          <a:lstStyle>
            <a:lvl1pPr marL="0" indent="0">
              <a:buNone/>
              <a:defRPr sz="2900"/>
            </a:lvl1pPr>
            <a:lvl2pPr marL="411480" indent="0">
              <a:buNone/>
              <a:defRPr sz="2500"/>
            </a:lvl2pPr>
            <a:lvl3pPr marL="822960" indent="0">
              <a:buNone/>
              <a:defRPr sz="220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64284" y="4226779"/>
            <a:ext cx="5400675" cy="633829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0056" y="216277"/>
            <a:ext cx="8101013" cy="900113"/>
          </a:xfrm>
          <a:prstGeom prst="rect">
            <a:avLst/>
          </a:prstGeom>
        </p:spPr>
        <p:txBody>
          <a:bodyPr vert="horz" lIns="82296" tIns="41148" rIns="82296" bIns="4114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0056" y="1260158"/>
            <a:ext cx="8101013" cy="3564196"/>
          </a:xfrm>
          <a:prstGeom prst="rect">
            <a:avLst/>
          </a:prstGeom>
        </p:spPr>
        <p:txBody>
          <a:bodyPr vert="horz" lIns="82296" tIns="41148" rIns="82296" bIns="4114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0056" y="5005626"/>
            <a:ext cx="2100263" cy="287536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75385" y="5005626"/>
            <a:ext cx="2850356" cy="287536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0806" y="5005626"/>
            <a:ext cx="2100263" cy="287536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296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10" indent="-308610" algn="l" defTabSz="82296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defTabSz="82296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23508"/>
              </p:ext>
            </p:extLst>
          </p:nvPr>
        </p:nvGraphicFramePr>
        <p:xfrm>
          <a:off x="-6" y="2"/>
          <a:ext cx="9001152" cy="540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</a:tblGrid>
              <a:tr h="337542"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212530" y="1412305"/>
            <a:ext cx="2576065" cy="257606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708474" y="2340297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latin typeface="+mj-lt"/>
              </a:rPr>
              <a:t>Agar.io</a:t>
            </a:r>
            <a:endParaRPr lang="zh-TW" altLang="en-US" sz="4000" b="1" dirty="0">
              <a:latin typeface="+mj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00762" y="2540351"/>
            <a:ext cx="17281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latin typeface="+mj-lt"/>
              </a:rPr>
              <a:t>10250601</a:t>
            </a:r>
            <a:r>
              <a:rPr lang="zh-TW" altLang="en-US" dirty="0" smtClean="0">
                <a:latin typeface="+mj-lt"/>
              </a:rPr>
              <a:t> </a:t>
            </a:r>
            <a:r>
              <a:rPr lang="zh-TW" altLang="en-US" sz="1400" dirty="0" smtClean="0">
                <a:latin typeface="+mj-lt"/>
              </a:rPr>
              <a:t>林   忻</a:t>
            </a:r>
            <a:endParaRPr lang="zh-TW" altLang="en-US" dirty="0">
              <a:latin typeface="+mj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56146" y="2540351"/>
            <a:ext cx="1872208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+mj-lt"/>
              </a:rPr>
              <a:t>數位多媒體整合設計</a:t>
            </a:r>
            <a:endParaRPr lang="zh-TW" alt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73754"/>
              </p:ext>
            </p:extLst>
          </p:nvPr>
        </p:nvGraphicFramePr>
        <p:xfrm>
          <a:off x="-6" y="2"/>
          <a:ext cx="9001152" cy="540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</a:tblGrid>
              <a:tr h="337542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764530" y="764505"/>
            <a:ext cx="4536504" cy="39925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2130" y="612105"/>
            <a:ext cx="4536504" cy="39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660802" y="44285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latin typeface="MisakiGothic" panose="020B0609000000000000" pitchFamily="49" charset="-120"/>
                <a:ea typeface="MisakiGothic" panose="020B0609000000000000" pitchFamily="49" charset="-120"/>
              </a:rPr>
              <a:t>Agar.io</a:t>
            </a:r>
            <a:endParaRPr lang="zh-TW" altLang="en-US" sz="1800" dirty="0">
              <a:latin typeface="MisakiGothic" panose="020B0609000000000000" pitchFamily="49" charset="-120"/>
              <a:ea typeface="MisakiGothic" panose="020B0609000000000000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21114" y="785542"/>
            <a:ext cx="2367880" cy="31499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68714" y="633142"/>
            <a:ext cx="2367880" cy="3149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756146" y="1188169"/>
            <a:ext cx="41764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zh-TW" sz="2000" b="1" dirty="0"/>
              <a:t>About</a:t>
            </a:r>
          </a:p>
          <a:p>
            <a:pPr fontAlgn="base"/>
            <a:endParaRPr lang="en-US" altLang="zh-TW" b="1" dirty="0" smtClean="0"/>
          </a:p>
          <a:p>
            <a:pPr fontAlgn="base"/>
            <a:r>
              <a:rPr lang="en-US" altLang="zh-TW" b="1" dirty="0" smtClean="0"/>
              <a:t>Agar.io</a:t>
            </a:r>
            <a:r>
              <a:rPr lang="en-US" altLang="zh-TW" dirty="0"/>
              <a:t> is a </a:t>
            </a:r>
            <a:r>
              <a:rPr lang="en-US" altLang="zh-TW" dirty="0">
                <a:solidFill>
                  <a:srgbClr val="00B0F0"/>
                </a:solidFill>
              </a:rPr>
              <a:t>web browser-based game </a:t>
            </a:r>
            <a:r>
              <a:rPr lang="en-US" altLang="zh-TW" dirty="0"/>
              <a:t>where the player must increase the size of </a:t>
            </a:r>
            <a:r>
              <a:rPr lang="en-US" altLang="zh-TW" dirty="0" err="1"/>
              <a:t>of</a:t>
            </a:r>
            <a:r>
              <a:rPr lang="en-US" altLang="zh-TW" dirty="0"/>
              <a:t> their own </a:t>
            </a:r>
            <a:r>
              <a:rPr lang="en-US" altLang="zh-TW" u="sng" dirty="0"/>
              <a:t>circular </a:t>
            </a:r>
            <a:r>
              <a:rPr lang="en-US" altLang="zh-TW" u="sng" dirty="0" smtClean="0"/>
              <a:t>cell</a:t>
            </a:r>
            <a:r>
              <a:rPr lang="en-US" altLang="zh-TW" dirty="0" smtClean="0"/>
              <a:t> by </a:t>
            </a:r>
            <a:r>
              <a:rPr lang="en-US" altLang="zh-TW" dirty="0">
                <a:solidFill>
                  <a:srgbClr val="00B0F0"/>
                </a:solidFill>
              </a:rPr>
              <a:t>engulfing</a:t>
            </a:r>
            <a:r>
              <a:rPr lang="en-US" altLang="zh-TW" dirty="0"/>
              <a:t> other player’s cells. </a:t>
            </a:r>
            <a:endParaRPr lang="en-US" altLang="zh-TW" dirty="0" smtClean="0"/>
          </a:p>
          <a:p>
            <a:pPr fontAlgn="base"/>
            <a:endParaRPr lang="en-US" altLang="zh-TW" dirty="0"/>
          </a:p>
          <a:p>
            <a:pPr fontAlgn="base"/>
            <a:r>
              <a:rPr lang="en-US" altLang="zh-TW" dirty="0" smtClean="0"/>
              <a:t>The </a:t>
            </a:r>
            <a:r>
              <a:rPr lang="en-US" altLang="zh-TW" dirty="0"/>
              <a:t>game is notable for its simple addictive gameplay. It gets its name from Agar, </a:t>
            </a:r>
            <a:r>
              <a:rPr lang="en-US" altLang="zh-TW" u="sng" dirty="0"/>
              <a:t>a substance found in cell walls of certain algae</a:t>
            </a:r>
            <a:r>
              <a:rPr lang="en-US" altLang="zh-TW" dirty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218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99597"/>
              </p:ext>
            </p:extLst>
          </p:nvPr>
        </p:nvGraphicFramePr>
        <p:xfrm>
          <a:off x="-6" y="2"/>
          <a:ext cx="9001152" cy="540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</a:tblGrid>
              <a:tr h="337542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764530" y="764505"/>
            <a:ext cx="4536504" cy="39925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2130" y="612105"/>
            <a:ext cx="4536504" cy="39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660802" y="44285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latin typeface="MisakiGothic" panose="020B0609000000000000" pitchFamily="49" charset="-120"/>
                <a:ea typeface="MisakiGothic" panose="020B0609000000000000" pitchFamily="49" charset="-120"/>
              </a:rPr>
              <a:t>Agar.io</a:t>
            </a:r>
            <a:endParaRPr lang="zh-TW" altLang="en-US" sz="1800" dirty="0">
              <a:latin typeface="MisakiGothic" panose="020B0609000000000000" pitchFamily="49" charset="-120"/>
              <a:ea typeface="MisakiGothic" panose="020B0609000000000000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21114" y="785542"/>
            <a:ext cx="2367880" cy="31499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68714" y="633142"/>
            <a:ext cx="2367880" cy="3149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756146" y="1188169"/>
            <a:ext cx="4248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zh-TW" sz="2000" b="1" dirty="0" smtClean="0"/>
              <a:t>History</a:t>
            </a:r>
            <a:endParaRPr lang="en-US" altLang="zh-TW" sz="2000" b="1" dirty="0"/>
          </a:p>
          <a:p>
            <a:pPr fontAlgn="base"/>
            <a:endParaRPr lang="en-US" altLang="zh-TW" b="1" dirty="0" smtClean="0"/>
          </a:p>
          <a:p>
            <a:pPr fontAlgn="base"/>
            <a:r>
              <a:rPr lang="en-US" altLang="zh-TW" dirty="0" smtClean="0"/>
              <a:t>The </a:t>
            </a:r>
            <a:r>
              <a:rPr lang="en-US" altLang="zh-TW" dirty="0"/>
              <a:t>Java script-based game was originally created by a user of </a:t>
            </a:r>
            <a:r>
              <a:rPr lang="en-US" altLang="zh-TW" dirty="0" smtClean="0">
                <a:solidFill>
                  <a:srgbClr val="FF0000"/>
                </a:solidFill>
              </a:rPr>
              <a:t>4chan’s</a:t>
            </a:r>
            <a:r>
              <a:rPr lang="en-US" altLang="zh-TW" dirty="0" smtClean="0"/>
              <a:t> </a:t>
            </a:r>
            <a:r>
              <a:rPr lang="en-US" altLang="zh-TW" dirty="0"/>
              <a:t>(Video Games) board and launched under the domain name Agar.io per another anonymous poster’s </a:t>
            </a:r>
            <a:r>
              <a:rPr lang="en-US" altLang="zh-TW" dirty="0" err="1"/>
              <a:t>suggeston</a:t>
            </a:r>
            <a:r>
              <a:rPr lang="en-US" altLang="zh-TW" dirty="0"/>
              <a:t> on </a:t>
            </a:r>
            <a:r>
              <a:rPr lang="en-US" altLang="zh-TW" dirty="0">
                <a:solidFill>
                  <a:srgbClr val="FF0000"/>
                </a:solidFill>
              </a:rPr>
              <a:t>April 28th, 2015</a:t>
            </a:r>
            <a:r>
              <a:rPr lang="en-US" altLang="zh-TW" dirty="0"/>
              <a:t>. On </a:t>
            </a:r>
            <a:r>
              <a:rPr lang="en-US" altLang="zh-TW" dirty="0" smtClean="0"/>
              <a:t>the </a:t>
            </a:r>
            <a:r>
              <a:rPr lang="en-US" altLang="zh-TW" dirty="0"/>
              <a:t>day of its launch, the game began attracting massive attention after it was linked on 4chan. On May 3rd, the game was </a:t>
            </a:r>
            <a:r>
              <a:rPr lang="en-US" altLang="zh-TW" dirty="0" smtClean="0"/>
              <a:t>submitted to</a:t>
            </a:r>
            <a:r>
              <a:rPr lang="en-US" altLang="zh-TW" dirty="0"/>
              <a:t> </a:t>
            </a:r>
            <a:r>
              <a:rPr lang="en-US" altLang="zh-TW" dirty="0">
                <a:solidFill>
                  <a:srgbClr val="FF0000"/>
                </a:solidFill>
              </a:rPr>
              <a:t>Steam Greenlight</a:t>
            </a:r>
            <a:r>
              <a:rPr lang="en-US" altLang="zh-TW" dirty="0"/>
              <a:t>, where it was promptly approved.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86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" t="11641" b="6556"/>
          <a:stretch/>
        </p:blipFill>
        <p:spPr bwMode="auto">
          <a:xfrm>
            <a:off x="381478" y="1260177"/>
            <a:ext cx="820947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831592" y="540097"/>
            <a:ext cx="1365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http://agar.io/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04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07968"/>
              </p:ext>
            </p:extLst>
          </p:nvPr>
        </p:nvGraphicFramePr>
        <p:xfrm>
          <a:off x="-6" y="2"/>
          <a:ext cx="9001152" cy="540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  <a:gridCol w="333376"/>
              </a:tblGrid>
              <a:tr h="337542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4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764259" y="2058970"/>
            <a:ext cx="1719808" cy="171980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916659" y="2211370"/>
            <a:ext cx="1719808" cy="171980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576095" y="2639226"/>
            <a:ext cx="864096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572571" y="772345"/>
            <a:ext cx="864096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284538" y="3867554"/>
            <a:ext cx="432048" cy="43204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069059" y="2363770"/>
            <a:ext cx="1719808" cy="171980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364658" y="1995346"/>
            <a:ext cx="432048" cy="43204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5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</Words>
  <Application>Microsoft Office PowerPoint</Application>
  <PresentationFormat>自訂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liang</dc:creator>
  <cp:lastModifiedBy>liang</cp:lastModifiedBy>
  <cp:revision>10</cp:revision>
  <dcterms:created xsi:type="dcterms:W3CDTF">2015-06-15T05:59:24Z</dcterms:created>
  <dcterms:modified xsi:type="dcterms:W3CDTF">2015-06-15T08:17:04Z</dcterms:modified>
</cp:coreProperties>
</file>