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8" r:id="rId2"/>
    <p:sldId id="263" r:id="rId3"/>
    <p:sldId id="259" r:id="rId4"/>
    <p:sldId id="264" r:id="rId5"/>
    <p:sldId id="260" r:id="rId6"/>
    <p:sldId id="268" r:id="rId7"/>
    <p:sldId id="261" r:id="rId8"/>
    <p:sldId id="272" r:id="rId9"/>
    <p:sldId id="273" r:id="rId10"/>
    <p:sldId id="274" r:id="rId11"/>
    <p:sldId id="275" r:id="rId12"/>
    <p:sldId id="276" r:id="rId13"/>
    <p:sldId id="270" r:id="rId14"/>
    <p:sldId id="262" r:id="rId15"/>
    <p:sldId id="271" r:id="rId1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09" autoAdjust="0"/>
  </p:normalViewPr>
  <p:slideViewPr>
    <p:cSldViewPr>
      <p:cViewPr varScale="1">
        <p:scale>
          <a:sx n="67" d="100"/>
          <a:sy n="67" d="100"/>
        </p:scale>
        <p:origin x="-14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0258F7-095D-492A-A393-75ECA41D5CE2}" type="datetimeFigureOut">
              <a:rPr lang="zh-TW" altLang="en-US" smtClean="0"/>
              <a:t>2015/6/22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77043-BC36-4727-BACF-5E531266BFA5}" type="slidenum">
              <a:rPr lang="zh-TW" altLang="en-US" smtClean="0"/>
              <a:t>‹#›</a:t>
            </a:fld>
            <a:endParaRPr lang="zh-TW" altLang="en-US"/>
          </a:p>
        </p:txBody>
      </p:sp>
    </p:spTree>
    <p:extLst>
      <p:ext uri="{BB962C8B-B14F-4D97-AF65-F5344CB8AC3E}">
        <p14:creationId xmlns:p14="http://schemas.microsoft.com/office/powerpoint/2010/main" val="152748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0277043-BC36-4727-BACF-5E531266BFA5}" type="slidenum">
              <a:rPr lang="zh-TW" altLang="en-US" smtClean="0"/>
              <a:t>3</a:t>
            </a:fld>
            <a:endParaRPr lang="zh-TW" altLang="en-US"/>
          </a:p>
        </p:txBody>
      </p:sp>
    </p:spTree>
    <p:extLst>
      <p:ext uri="{BB962C8B-B14F-4D97-AF65-F5344CB8AC3E}">
        <p14:creationId xmlns:p14="http://schemas.microsoft.com/office/powerpoint/2010/main" val="1244449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702C6A1D-8FA5-42B6-9BF2-117E154E7A8C}" type="datetimeFigureOut">
              <a:rPr lang="zh-TW" altLang="en-US" smtClean="0"/>
              <a:t>2015/6/22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01B874-83FB-478A-B0F4-A4F976BAC4B4}" type="slidenum">
              <a:rPr lang="zh-TW" altLang="en-US" smtClean="0"/>
              <a:t>‹#›</a:t>
            </a:fld>
            <a:endParaRPr lang="zh-TW" altLang="en-US"/>
          </a:p>
        </p:txBody>
      </p:sp>
    </p:spTree>
    <p:extLst>
      <p:ext uri="{BB962C8B-B14F-4D97-AF65-F5344CB8AC3E}">
        <p14:creationId xmlns:p14="http://schemas.microsoft.com/office/powerpoint/2010/main" val="66379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02C6A1D-8FA5-42B6-9BF2-117E154E7A8C}" type="datetimeFigureOut">
              <a:rPr lang="zh-TW" altLang="en-US" smtClean="0"/>
              <a:t>2015/6/22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01B874-83FB-478A-B0F4-A4F976BAC4B4}" type="slidenum">
              <a:rPr lang="zh-TW" altLang="en-US" smtClean="0"/>
              <a:t>‹#›</a:t>
            </a:fld>
            <a:endParaRPr lang="zh-TW" altLang="en-US"/>
          </a:p>
        </p:txBody>
      </p:sp>
    </p:spTree>
    <p:extLst>
      <p:ext uri="{BB962C8B-B14F-4D97-AF65-F5344CB8AC3E}">
        <p14:creationId xmlns:p14="http://schemas.microsoft.com/office/powerpoint/2010/main" val="33274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02C6A1D-8FA5-42B6-9BF2-117E154E7A8C}" type="datetimeFigureOut">
              <a:rPr lang="zh-TW" altLang="en-US" smtClean="0"/>
              <a:t>2015/6/22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01B874-83FB-478A-B0F4-A4F976BAC4B4}" type="slidenum">
              <a:rPr lang="zh-TW" altLang="en-US" smtClean="0"/>
              <a:t>‹#›</a:t>
            </a:fld>
            <a:endParaRPr lang="zh-TW" altLang="en-US"/>
          </a:p>
        </p:txBody>
      </p:sp>
    </p:spTree>
    <p:extLst>
      <p:ext uri="{BB962C8B-B14F-4D97-AF65-F5344CB8AC3E}">
        <p14:creationId xmlns:p14="http://schemas.microsoft.com/office/powerpoint/2010/main" val="225224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02C6A1D-8FA5-42B6-9BF2-117E154E7A8C}" type="datetimeFigureOut">
              <a:rPr lang="zh-TW" altLang="en-US" smtClean="0"/>
              <a:t>2015/6/22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01B874-83FB-478A-B0F4-A4F976BAC4B4}" type="slidenum">
              <a:rPr lang="zh-TW" altLang="en-US" smtClean="0"/>
              <a:t>‹#›</a:t>
            </a:fld>
            <a:endParaRPr lang="zh-TW" altLang="en-US"/>
          </a:p>
        </p:txBody>
      </p:sp>
    </p:spTree>
    <p:extLst>
      <p:ext uri="{BB962C8B-B14F-4D97-AF65-F5344CB8AC3E}">
        <p14:creationId xmlns:p14="http://schemas.microsoft.com/office/powerpoint/2010/main" val="323729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702C6A1D-8FA5-42B6-9BF2-117E154E7A8C}" type="datetimeFigureOut">
              <a:rPr lang="zh-TW" altLang="en-US" smtClean="0"/>
              <a:t>2015/6/22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01B874-83FB-478A-B0F4-A4F976BAC4B4}" type="slidenum">
              <a:rPr lang="zh-TW" altLang="en-US" smtClean="0"/>
              <a:t>‹#›</a:t>
            </a:fld>
            <a:endParaRPr lang="zh-TW" altLang="en-US"/>
          </a:p>
        </p:txBody>
      </p:sp>
    </p:spTree>
    <p:extLst>
      <p:ext uri="{BB962C8B-B14F-4D97-AF65-F5344CB8AC3E}">
        <p14:creationId xmlns:p14="http://schemas.microsoft.com/office/powerpoint/2010/main" val="2143118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02C6A1D-8FA5-42B6-9BF2-117E154E7A8C}" type="datetimeFigureOut">
              <a:rPr lang="zh-TW" altLang="en-US" smtClean="0"/>
              <a:t>2015/6/22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801B874-83FB-478A-B0F4-A4F976BAC4B4}" type="slidenum">
              <a:rPr lang="zh-TW" altLang="en-US" smtClean="0"/>
              <a:t>‹#›</a:t>
            </a:fld>
            <a:endParaRPr lang="zh-TW" altLang="en-US"/>
          </a:p>
        </p:txBody>
      </p:sp>
    </p:spTree>
    <p:extLst>
      <p:ext uri="{BB962C8B-B14F-4D97-AF65-F5344CB8AC3E}">
        <p14:creationId xmlns:p14="http://schemas.microsoft.com/office/powerpoint/2010/main" val="208636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702C6A1D-8FA5-42B6-9BF2-117E154E7A8C}" type="datetimeFigureOut">
              <a:rPr lang="zh-TW" altLang="en-US" smtClean="0"/>
              <a:t>2015/6/22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801B874-83FB-478A-B0F4-A4F976BAC4B4}" type="slidenum">
              <a:rPr lang="zh-TW" altLang="en-US" smtClean="0"/>
              <a:t>‹#›</a:t>
            </a:fld>
            <a:endParaRPr lang="zh-TW" altLang="en-US"/>
          </a:p>
        </p:txBody>
      </p:sp>
    </p:spTree>
    <p:extLst>
      <p:ext uri="{BB962C8B-B14F-4D97-AF65-F5344CB8AC3E}">
        <p14:creationId xmlns:p14="http://schemas.microsoft.com/office/powerpoint/2010/main" val="403960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02C6A1D-8FA5-42B6-9BF2-117E154E7A8C}" type="datetimeFigureOut">
              <a:rPr lang="zh-TW" altLang="en-US" smtClean="0"/>
              <a:t>2015/6/22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801B874-83FB-478A-B0F4-A4F976BAC4B4}" type="slidenum">
              <a:rPr lang="zh-TW" altLang="en-US" smtClean="0"/>
              <a:t>‹#›</a:t>
            </a:fld>
            <a:endParaRPr lang="zh-TW" altLang="en-US"/>
          </a:p>
        </p:txBody>
      </p:sp>
    </p:spTree>
    <p:extLst>
      <p:ext uri="{BB962C8B-B14F-4D97-AF65-F5344CB8AC3E}">
        <p14:creationId xmlns:p14="http://schemas.microsoft.com/office/powerpoint/2010/main" val="100202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02C6A1D-8FA5-42B6-9BF2-117E154E7A8C}" type="datetimeFigureOut">
              <a:rPr lang="zh-TW" altLang="en-US" smtClean="0"/>
              <a:t>2015/6/22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801B874-83FB-478A-B0F4-A4F976BAC4B4}" type="slidenum">
              <a:rPr lang="zh-TW" altLang="en-US" smtClean="0"/>
              <a:t>‹#›</a:t>
            </a:fld>
            <a:endParaRPr lang="zh-TW" altLang="en-US"/>
          </a:p>
        </p:txBody>
      </p:sp>
    </p:spTree>
    <p:extLst>
      <p:ext uri="{BB962C8B-B14F-4D97-AF65-F5344CB8AC3E}">
        <p14:creationId xmlns:p14="http://schemas.microsoft.com/office/powerpoint/2010/main" val="441378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02C6A1D-8FA5-42B6-9BF2-117E154E7A8C}" type="datetimeFigureOut">
              <a:rPr lang="zh-TW" altLang="en-US" smtClean="0"/>
              <a:t>2015/6/22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801B874-83FB-478A-B0F4-A4F976BAC4B4}" type="slidenum">
              <a:rPr lang="zh-TW" altLang="en-US" smtClean="0"/>
              <a:t>‹#›</a:t>
            </a:fld>
            <a:endParaRPr lang="zh-TW" altLang="en-US"/>
          </a:p>
        </p:txBody>
      </p:sp>
    </p:spTree>
    <p:extLst>
      <p:ext uri="{BB962C8B-B14F-4D97-AF65-F5344CB8AC3E}">
        <p14:creationId xmlns:p14="http://schemas.microsoft.com/office/powerpoint/2010/main" val="3661135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02C6A1D-8FA5-42B6-9BF2-117E154E7A8C}" type="datetimeFigureOut">
              <a:rPr lang="zh-TW" altLang="en-US" smtClean="0"/>
              <a:t>2015/6/22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801B874-83FB-478A-B0F4-A4F976BAC4B4}" type="slidenum">
              <a:rPr lang="zh-TW" altLang="en-US" smtClean="0"/>
              <a:t>‹#›</a:t>
            </a:fld>
            <a:endParaRPr lang="zh-TW" altLang="en-US"/>
          </a:p>
        </p:txBody>
      </p:sp>
    </p:spTree>
    <p:extLst>
      <p:ext uri="{BB962C8B-B14F-4D97-AF65-F5344CB8AC3E}">
        <p14:creationId xmlns:p14="http://schemas.microsoft.com/office/powerpoint/2010/main" val="2641772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C6A1D-8FA5-42B6-9BF2-117E154E7A8C}" type="datetimeFigureOut">
              <a:rPr lang="zh-TW" altLang="en-US" smtClean="0"/>
              <a:t>2015/6/22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1B874-83FB-478A-B0F4-A4F976BAC4B4}" type="slidenum">
              <a:rPr lang="zh-TW" altLang="en-US" smtClean="0"/>
              <a:t>‹#›</a:t>
            </a:fld>
            <a:endParaRPr lang="zh-TW" altLang="en-US"/>
          </a:p>
        </p:txBody>
      </p:sp>
    </p:spTree>
    <p:extLst>
      <p:ext uri="{BB962C8B-B14F-4D97-AF65-F5344CB8AC3E}">
        <p14:creationId xmlns:p14="http://schemas.microsoft.com/office/powerpoint/2010/main" val="20314660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issuu.com/" TargetMode="Externa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7925" y="841871"/>
            <a:ext cx="6185867" cy="218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6293" y="3673649"/>
            <a:ext cx="9144000" cy="3240360"/>
          </a:xfrm>
          <a:prstGeom prst="rec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tLang="zh-TW" sz="2000" dirty="0" smtClean="0">
              <a:latin typeface="Adobe 繁黑體 Std B" pitchFamily="34" charset="-120"/>
              <a:ea typeface="Adobe 繁黑體 Std B" pitchFamily="34" charset="-120"/>
            </a:endParaRPr>
          </a:p>
          <a:p>
            <a:pPr algn="ctr"/>
            <a:endParaRPr lang="en-US" altLang="zh-TW" sz="2000" dirty="0">
              <a:latin typeface="Adobe 繁黑體 Std B" pitchFamily="34" charset="-120"/>
              <a:ea typeface="Adobe 繁黑體 Std B" pitchFamily="34" charset="-120"/>
            </a:endParaRPr>
          </a:p>
          <a:p>
            <a:pPr algn="ctr"/>
            <a:endParaRPr lang="en-US" altLang="zh-TW" sz="2000" dirty="0" smtClean="0">
              <a:latin typeface="Adobe 繁黑體 Std B" pitchFamily="34" charset="-120"/>
              <a:ea typeface="Adobe 繁黑體 Std B" pitchFamily="34" charset="-120"/>
            </a:endParaRPr>
          </a:p>
        </p:txBody>
      </p:sp>
      <p:sp>
        <p:nvSpPr>
          <p:cNvPr id="7" name="文字方塊 6"/>
          <p:cNvSpPr txBox="1"/>
          <p:nvPr/>
        </p:nvSpPr>
        <p:spPr>
          <a:xfrm>
            <a:off x="467544" y="2924944"/>
            <a:ext cx="2492990" cy="2800767"/>
          </a:xfrm>
          <a:prstGeom prst="rect">
            <a:avLst/>
          </a:prstGeom>
          <a:noFill/>
        </p:spPr>
        <p:txBody>
          <a:bodyPr wrap="none" rtlCol="0">
            <a:spAutoFit/>
          </a:bodyPr>
          <a:lstStyle/>
          <a:p>
            <a:r>
              <a:rPr lang="zh-TW" altLang="en-US" sz="3200" dirty="0" smtClean="0">
                <a:latin typeface="Adobe 繁黑體 Std B" pitchFamily="34" charset="-120"/>
                <a:ea typeface="Adobe 繁黑體 Std B" pitchFamily="34" charset="-120"/>
              </a:rPr>
              <a:t>期末報告</a:t>
            </a:r>
            <a:endParaRPr lang="en-US" altLang="zh-TW" sz="3200" dirty="0" smtClean="0">
              <a:latin typeface="Adobe 繁黑體 Std B" pitchFamily="34" charset="-120"/>
              <a:ea typeface="Adobe 繁黑體 Std B" pitchFamily="34" charset="-120"/>
            </a:endParaRPr>
          </a:p>
          <a:p>
            <a:endParaRPr lang="en-US" altLang="zh-TW" sz="3200" dirty="0" smtClean="0">
              <a:latin typeface="Adobe 繁黑體 Std B" pitchFamily="34" charset="-120"/>
              <a:ea typeface="Adobe 繁黑體 Std B" pitchFamily="34" charset="-120"/>
            </a:endParaRPr>
          </a:p>
          <a:p>
            <a:endParaRPr lang="en-US" altLang="zh-TW" sz="3200" dirty="0" smtClean="0">
              <a:solidFill>
                <a:schemeClr val="bg1"/>
              </a:solidFill>
              <a:latin typeface="Adobe 繁黑體 Std B" pitchFamily="34" charset="-120"/>
              <a:ea typeface="Adobe 繁黑體 Std B" pitchFamily="34" charset="-120"/>
            </a:endParaRPr>
          </a:p>
          <a:p>
            <a:endParaRPr lang="en-US" altLang="zh-TW" sz="3200" dirty="0" smtClean="0">
              <a:solidFill>
                <a:schemeClr val="bg1"/>
              </a:solidFill>
              <a:latin typeface="Adobe 繁黑體 Std B" pitchFamily="34" charset="-120"/>
              <a:ea typeface="Adobe 繁黑體 Std B" pitchFamily="34" charset="-120"/>
            </a:endParaRPr>
          </a:p>
          <a:p>
            <a:r>
              <a:rPr lang="zh-TW" altLang="en-US" sz="2400" dirty="0" smtClean="0">
                <a:latin typeface="Adobe 繁黑體 Std B" pitchFamily="34" charset="-120"/>
                <a:ea typeface="Adobe 繁黑體 Std B" pitchFamily="34" charset="-120"/>
              </a:rPr>
              <a:t>進</a:t>
            </a:r>
            <a:r>
              <a:rPr lang="zh-TW" altLang="en-US" sz="2400" dirty="0">
                <a:latin typeface="Adobe 繁黑體 Std B" pitchFamily="34" charset="-120"/>
                <a:ea typeface="Adobe 繁黑體 Std B" pitchFamily="34" charset="-120"/>
              </a:rPr>
              <a:t>圖文</a:t>
            </a:r>
            <a:r>
              <a:rPr lang="zh-TW" altLang="en-US" sz="2400" dirty="0" smtClean="0">
                <a:latin typeface="Adobe 繁黑體 Std B" pitchFamily="34" charset="-120"/>
                <a:ea typeface="Adobe 繁黑體 Std B" pitchFamily="34" charset="-120"/>
              </a:rPr>
              <a:t>二</a:t>
            </a:r>
            <a:endParaRPr lang="en-US" altLang="zh-TW" sz="2400" dirty="0" smtClean="0">
              <a:latin typeface="Adobe 繁黑體 Std B" pitchFamily="34" charset="-120"/>
              <a:ea typeface="Adobe 繁黑體 Std B" pitchFamily="34" charset="-120"/>
            </a:endParaRPr>
          </a:p>
          <a:p>
            <a:r>
              <a:rPr lang="en-US" altLang="zh-TW" sz="2400" dirty="0" smtClean="0">
                <a:latin typeface="Adobe 繁黑體 Std B" pitchFamily="34" charset="-120"/>
                <a:ea typeface="Adobe 繁黑體 Std B" pitchFamily="34" charset="-120"/>
              </a:rPr>
              <a:t>10250841</a:t>
            </a:r>
            <a:r>
              <a:rPr lang="zh-TW" altLang="en-US" sz="2400" dirty="0">
                <a:latin typeface="Adobe 繁黑體 Std B" pitchFamily="34" charset="-120"/>
                <a:ea typeface="Adobe 繁黑體 Std B" pitchFamily="34" charset="-120"/>
              </a:rPr>
              <a:t>張舒</a:t>
            </a:r>
            <a:r>
              <a:rPr lang="zh-TW" altLang="en-US" sz="2400" dirty="0" smtClean="0">
                <a:latin typeface="Adobe 繁黑體 Std B" pitchFamily="34" charset="-120"/>
                <a:ea typeface="Adobe 繁黑體 Std B" pitchFamily="34" charset="-120"/>
              </a:rPr>
              <a:t>涵</a:t>
            </a:r>
            <a:endParaRPr lang="zh-TW" altLang="en-US" sz="2400" dirty="0">
              <a:latin typeface="Adobe 繁黑體 Std B" pitchFamily="34" charset="-120"/>
              <a:ea typeface="Adobe 繁黑體 Std B" pitchFamily="34" charset="-120"/>
            </a:endParaRPr>
          </a:p>
        </p:txBody>
      </p:sp>
      <p:cxnSp>
        <p:nvCxnSpPr>
          <p:cNvPr id="8" name="直線接點 7"/>
          <p:cNvCxnSpPr/>
          <p:nvPr/>
        </p:nvCxnSpPr>
        <p:spPr>
          <a:xfrm>
            <a:off x="-324544" y="4077072"/>
            <a:ext cx="9721080" cy="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005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ssuu免費電子書製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228" y="1183978"/>
            <a:ext cx="5305177" cy="22547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26418" y="260648"/>
            <a:ext cx="4572000" cy="923330"/>
          </a:xfrm>
          <a:prstGeom prst="rect">
            <a:avLst/>
          </a:prstGeom>
        </p:spPr>
        <p:txBody>
          <a:bodyPr>
            <a:spAutoFit/>
          </a:bodyPr>
          <a:lstStyle/>
          <a:p>
            <a:r>
              <a:rPr lang="en-US" altLang="zh-TW" dirty="0"/>
              <a:t>1. </a:t>
            </a:r>
            <a:r>
              <a:rPr lang="zh-TW" altLang="en-US" dirty="0"/>
              <a:t>登入網站：</a:t>
            </a:r>
            <a:r>
              <a:rPr lang="en-US" altLang="zh-TW" u="sng" dirty="0">
                <a:hlinkClick r:id="rId3"/>
              </a:rPr>
              <a:t>http://issuu.com/</a:t>
            </a:r>
            <a:endParaRPr lang="en-US" altLang="zh-TW" dirty="0"/>
          </a:p>
          <a:p>
            <a:r>
              <a:rPr lang="en-US" altLang="zh-TW" dirty="0"/>
              <a:t> </a:t>
            </a:r>
          </a:p>
          <a:p>
            <a:r>
              <a:rPr lang="en-US" altLang="zh-TW" dirty="0"/>
              <a:t>2. </a:t>
            </a:r>
            <a:r>
              <a:rPr lang="zh-TW" altLang="en-US" dirty="0"/>
              <a:t>點擊</a:t>
            </a:r>
            <a:r>
              <a:rPr lang="en-US" altLang="zh-TW" dirty="0"/>
              <a:t>[Create account]</a:t>
            </a:r>
            <a:r>
              <a:rPr lang="zh-TW" altLang="en-US" dirty="0"/>
              <a:t>先註冊成為會員。</a:t>
            </a:r>
          </a:p>
        </p:txBody>
      </p:sp>
      <p:sp>
        <p:nvSpPr>
          <p:cNvPr id="3" name="矩形 2"/>
          <p:cNvSpPr/>
          <p:nvPr/>
        </p:nvSpPr>
        <p:spPr>
          <a:xfrm>
            <a:off x="236637" y="3602305"/>
            <a:ext cx="8710166" cy="369332"/>
          </a:xfrm>
          <a:prstGeom prst="rect">
            <a:avLst/>
          </a:prstGeom>
        </p:spPr>
        <p:txBody>
          <a:bodyPr wrap="square">
            <a:spAutoFit/>
          </a:bodyPr>
          <a:lstStyle/>
          <a:p>
            <a:r>
              <a:rPr lang="en-US" altLang="zh-TW" dirty="0"/>
              <a:t>3. </a:t>
            </a:r>
            <a:r>
              <a:rPr lang="zh-TW" altLang="en-US" dirty="0"/>
              <a:t>選擇你是閱讀者還是出版者</a:t>
            </a:r>
            <a:r>
              <a:rPr lang="en-US" altLang="zh-TW" dirty="0"/>
              <a:t>Are you a [reader] or [publisher]</a:t>
            </a:r>
            <a:endParaRPr lang="zh-TW" altLang="en-US"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075" y="4167142"/>
            <a:ext cx="5305177" cy="2458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25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404664"/>
            <a:ext cx="5814392" cy="369332"/>
          </a:xfrm>
          <a:prstGeom prst="rect">
            <a:avLst/>
          </a:prstGeom>
        </p:spPr>
        <p:txBody>
          <a:bodyPr wrap="square">
            <a:spAutoFit/>
          </a:bodyPr>
          <a:lstStyle/>
          <a:p>
            <a:r>
              <a:rPr lang="en-US" altLang="zh-TW" dirty="0"/>
              <a:t>4. </a:t>
            </a:r>
            <a:r>
              <a:rPr lang="zh-TW" altLang="en-US" dirty="0"/>
              <a:t>選擇你要免費使用還是付費使用</a:t>
            </a:r>
            <a:r>
              <a:rPr lang="en-US" altLang="zh-TW" dirty="0"/>
              <a:t>:</a:t>
            </a:r>
            <a:r>
              <a:rPr lang="zh-TW" altLang="en-US" dirty="0"/>
              <a:t>免費</a:t>
            </a:r>
            <a:r>
              <a:rPr lang="en-US" altLang="zh-TW" dirty="0"/>
              <a:t>[Free]</a:t>
            </a:r>
            <a:endParaRPr lang="zh-TW" alt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029882"/>
            <a:ext cx="5156051" cy="237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368052" y="3401665"/>
            <a:ext cx="8308404" cy="923330"/>
          </a:xfrm>
          <a:prstGeom prst="rect">
            <a:avLst/>
          </a:prstGeom>
        </p:spPr>
        <p:txBody>
          <a:bodyPr wrap="square">
            <a:spAutoFit/>
          </a:bodyPr>
          <a:lstStyle/>
          <a:p>
            <a:r>
              <a:rPr lang="en-US" altLang="zh-TW" dirty="0"/>
              <a:t>5. </a:t>
            </a:r>
            <a:r>
              <a:rPr lang="zh-TW" altLang="en-US" dirty="0"/>
              <a:t>輸入您的基本資料或從</a:t>
            </a:r>
            <a:r>
              <a:rPr lang="en-US" altLang="zh-TW" dirty="0"/>
              <a:t>Facebook</a:t>
            </a:r>
            <a:r>
              <a:rPr lang="zh-TW" altLang="en-US" dirty="0"/>
              <a:t>登入</a:t>
            </a:r>
            <a:r>
              <a:rPr lang="en-US" altLang="zh-TW" dirty="0"/>
              <a:t>. </a:t>
            </a:r>
            <a:r>
              <a:rPr lang="zh-TW" altLang="en-US" dirty="0"/>
              <a:t>包括</a:t>
            </a:r>
            <a:r>
              <a:rPr lang="en-US" altLang="zh-TW" dirty="0"/>
              <a:t>email, </a:t>
            </a:r>
            <a:r>
              <a:rPr lang="zh-TW" altLang="en-US" dirty="0"/>
              <a:t>密碼</a:t>
            </a:r>
            <a:r>
              <a:rPr lang="en-US" altLang="zh-TW" dirty="0"/>
              <a:t>password, </a:t>
            </a:r>
            <a:r>
              <a:rPr lang="zh-TW" altLang="en-US" dirty="0"/>
              <a:t>顯示的名字</a:t>
            </a:r>
            <a:r>
              <a:rPr lang="en-US" altLang="zh-TW" dirty="0"/>
              <a:t>display name, </a:t>
            </a:r>
            <a:r>
              <a:rPr lang="zh-TW" altLang="en-US" dirty="0"/>
              <a:t>使用者名字</a:t>
            </a:r>
            <a:r>
              <a:rPr lang="en-US" altLang="zh-TW" dirty="0"/>
              <a:t>user name(</a:t>
            </a:r>
            <a:r>
              <a:rPr lang="zh-TW" altLang="en-US" dirty="0"/>
              <a:t>設您</a:t>
            </a:r>
            <a:r>
              <a:rPr lang="en-US" altLang="zh-TW" dirty="0" err="1"/>
              <a:t>issuu</a:t>
            </a:r>
            <a:r>
              <a:rPr lang="zh-TW" altLang="en-US" dirty="0"/>
              <a:t>的網址</a:t>
            </a:r>
            <a:r>
              <a:rPr lang="en-US" altLang="zh-TW" dirty="0"/>
              <a:t>),</a:t>
            </a:r>
            <a:r>
              <a:rPr lang="zh-TW" altLang="en-US" dirty="0"/>
              <a:t>年齡</a:t>
            </a:r>
            <a:r>
              <a:rPr lang="en-US" altLang="zh-TW" dirty="0"/>
              <a:t>--&gt;I accept</a:t>
            </a:r>
            <a:r>
              <a:rPr lang="zh-TW" altLang="en-US" dirty="0"/>
              <a:t>打勾</a:t>
            </a:r>
            <a:r>
              <a:rPr lang="en-US" altLang="zh-TW" dirty="0"/>
              <a:t>--&gt;done</a:t>
            </a:r>
            <a:r>
              <a:rPr lang="zh-TW" altLang="en-US" dirty="0"/>
              <a:t>完成</a:t>
            </a:r>
            <a:endParaRPr lang="zh-TW" alt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785" y="4230686"/>
            <a:ext cx="5214938" cy="236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645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332656"/>
            <a:ext cx="7704856" cy="369332"/>
          </a:xfrm>
          <a:prstGeom prst="rect">
            <a:avLst/>
          </a:prstGeom>
        </p:spPr>
        <p:txBody>
          <a:bodyPr wrap="square">
            <a:spAutoFit/>
          </a:bodyPr>
          <a:lstStyle/>
          <a:p>
            <a:r>
              <a:rPr lang="en-US" altLang="zh-TW" dirty="0"/>
              <a:t>6. UP LOAD </a:t>
            </a:r>
            <a:r>
              <a:rPr lang="zh-TW" altLang="en-US" dirty="0"/>
              <a:t>上傳檔案</a:t>
            </a:r>
            <a:r>
              <a:rPr lang="en-US" altLang="zh-TW" dirty="0"/>
              <a:t>: WORD, PDF, POWERPOINT</a:t>
            </a:r>
            <a:r>
              <a:rPr lang="zh-TW" altLang="en-US" dirty="0"/>
              <a:t>檔案格式都可以上傳</a:t>
            </a:r>
            <a:r>
              <a:rPr lang="en-US" altLang="zh-TW" dirty="0"/>
              <a:t>.</a:t>
            </a:r>
            <a:endParaRPr lang="zh-TW" alt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855721"/>
            <a:ext cx="5378351" cy="248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323528" y="3573016"/>
            <a:ext cx="8496944" cy="923330"/>
          </a:xfrm>
          <a:prstGeom prst="rect">
            <a:avLst/>
          </a:prstGeom>
        </p:spPr>
        <p:txBody>
          <a:bodyPr wrap="square">
            <a:spAutoFit/>
          </a:bodyPr>
          <a:lstStyle/>
          <a:p>
            <a:r>
              <a:rPr lang="en-US" altLang="zh-TW" dirty="0"/>
              <a:t>7. </a:t>
            </a:r>
            <a:r>
              <a:rPr lang="zh-TW" altLang="en-US" dirty="0"/>
              <a:t>上傳完成後</a:t>
            </a:r>
            <a:r>
              <a:rPr lang="en-US" altLang="zh-TW" dirty="0"/>
              <a:t>, </a:t>
            </a:r>
            <a:r>
              <a:rPr lang="zh-TW" altLang="en-US" dirty="0"/>
              <a:t>可對出版品標上抬頭</a:t>
            </a:r>
            <a:r>
              <a:rPr lang="en-US" altLang="zh-TW" dirty="0"/>
              <a:t>TITLE</a:t>
            </a:r>
            <a:r>
              <a:rPr lang="zh-TW" altLang="en-US" dirty="0"/>
              <a:t>和內容描述</a:t>
            </a:r>
            <a:r>
              <a:rPr lang="en-US" altLang="zh-TW" dirty="0"/>
              <a:t>CONTENT. </a:t>
            </a:r>
            <a:r>
              <a:rPr lang="zh-TW" altLang="en-US" dirty="0"/>
              <a:t>打勾</a:t>
            </a:r>
            <a:r>
              <a:rPr lang="en-US" altLang="zh-TW" dirty="0"/>
              <a:t>THIS IS A PREVIEW </a:t>
            </a:r>
            <a:r>
              <a:rPr lang="zh-TW" altLang="en-US" dirty="0"/>
              <a:t>這是流覽</a:t>
            </a:r>
            <a:r>
              <a:rPr lang="en-US" altLang="zh-TW" dirty="0"/>
              <a:t>.</a:t>
            </a:r>
            <a:r>
              <a:rPr lang="zh-TW" altLang="en-US" dirty="0"/>
              <a:t>打勾</a:t>
            </a:r>
            <a:r>
              <a:rPr lang="en-US" altLang="zh-TW" dirty="0"/>
              <a:t>READER CAN DOWDLOAD </a:t>
            </a:r>
            <a:r>
              <a:rPr lang="zh-TW" altLang="en-US" dirty="0"/>
              <a:t>閱讀者可以下載</a:t>
            </a:r>
            <a:r>
              <a:rPr lang="en-US" altLang="zh-TW" dirty="0"/>
              <a:t>. </a:t>
            </a:r>
            <a:r>
              <a:rPr lang="zh-TW" altLang="en-US" dirty="0"/>
              <a:t>按</a:t>
            </a:r>
            <a:r>
              <a:rPr lang="en-US" altLang="zh-TW" dirty="0"/>
              <a:t>PUBLISH NOW</a:t>
            </a:r>
            <a:r>
              <a:rPr lang="zh-TW" altLang="en-US" dirty="0"/>
              <a:t>現在出版</a:t>
            </a:r>
            <a:r>
              <a:rPr lang="en-US" altLang="zh-TW" dirty="0"/>
              <a:t>.</a:t>
            </a:r>
            <a:endParaRPr lang="zh-TW" altLang="en-US"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1" y="4191922"/>
            <a:ext cx="5378351" cy="240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80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6395" y="1375316"/>
            <a:ext cx="3816450" cy="1350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0" y="3501008"/>
            <a:ext cx="9144000" cy="2664296"/>
          </a:xfrm>
          <a:prstGeom prst="rec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tLang="zh-TW" sz="2000" dirty="0" smtClean="0">
              <a:latin typeface="Adobe 繁黑體 Std B" pitchFamily="34" charset="-120"/>
              <a:ea typeface="Adobe 繁黑體 Std B" pitchFamily="34" charset="-120"/>
            </a:endParaRPr>
          </a:p>
          <a:p>
            <a:pPr algn="ctr"/>
            <a:endParaRPr lang="en-US" altLang="zh-TW" sz="2000" dirty="0">
              <a:latin typeface="Adobe 繁黑體 Std B" pitchFamily="34" charset="-120"/>
              <a:ea typeface="Adobe 繁黑體 Std B" pitchFamily="34" charset="-120"/>
            </a:endParaRPr>
          </a:p>
          <a:p>
            <a:pPr algn="ctr"/>
            <a:endParaRPr lang="en-US" altLang="zh-TW" sz="2000" dirty="0" smtClean="0">
              <a:latin typeface="Adobe 繁黑體 Std B" pitchFamily="34" charset="-120"/>
              <a:ea typeface="Adobe 繁黑體 Std B" pitchFamily="34" charset="-120"/>
            </a:endParaRPr>
          </a:p>
        </p:txBody>
      </p:sp>
      <p:sp>
        <p:nvSpPr>
          <p:cNvPr id="7" name="文字方塊 6"/>
          <p:cNvSpPr txBox="1"/>
          <p:nvPr/>
        </p:nvSpPr>
        <p:spPr>
          <a:xfrm>
            <a:off x="1331640" y="4515507"/>
            <a:ext cx="6480720" cy="461665"/>
          </a:xfrm>
          <a:prstGeom prst="rect">
            <a:avLst/>
          </a:prstGeom>
          <a:noFill/>
        </p:spPr>
        <p:txBody>
          <a:bodyPr wrap="square" rtlCol="0">
            <a:spAutoFit/>
          </a:bodyPr>
          <a:lstStyle/>
          <a:p>
            <a:r>
              <a:rPr lang="zh-TW" altLang="en-US" sz="2400" dirty="0" smtClean="0">
                <a:solidFill>
                  <a:schemeClr val="bg1"/>
                </a:solidFill>
                <a:effectLst/>
                <a:latin typeface="Adobe 繁黑體 Std B" pitchFamily="34" charset="-120"/>
                <a:ea typeface="Adobe 繁黑體 Std B" pitchFamily="34" charset="-120"/>
              </a:rPr>
              <a:t>背景介紹 </a:t>
            </a:r>
            <a:r>
              <a:rPr lang="en-US" altLang="zh-TW" sz="2400" dirty="0" smtClean="0">
                <a:solidFill>
                  <a:schemeClr val="bg1"/>
                </a:solidFill>
                <a:effectLst/>
                <a:latin typeface="Adobe 繁黑體 Std B" pitchFamily="34" charset="-120"/>
                <a:ea typeface="Adobe 繁黑體 Std B" pitchFamily="34" charset="-120"/>
              </a:rPr>
              <a:t>/ </a:t>
            </a:r>
            <a:r>
              <a:rPr lang="zh-TW" altLang="en-US" sz="2400" dirty="0" smtClean="0">
                <a:solidFill>
                  <a:schemeClr val="bg1"/>
                </a:solidFill>
                <a:effectLst/>
                <a:latin typeface="Adobe 繁黑體 Std B" pitchFamily="34" charset="-120"/>
                <a:ea typeface="Adobe 繁黑體 Std B" pitchFamily="34" charset="-120"/>
              </a:rPr>
              <a:t>創辦人</a:t>
            </a:r>
            <a:r>
              <a:rPr lang="en-US" altLang="zh-TW" sz="2400" dirty="0" smtClean="0">
                <a:solidFill>
                  <a:schemeClr val="bg1"/>
                </a:solidFill>
                <a:effectLst/>
                <a:latin typeface="Adobe 繁黑體 Std B" pitchFamily="34" charset="-120"/>
                <a:ea typeface="Adobe 繁黑體 Std B" pitchFamily="34" charset="-120"/>
              </a:rPr>
              <a:t>&amp;</a:t>
            </a:r>
            <a:r>
              <a:rPr lang="zh-TW" altLang="en-US" sz="2400" dirty="0" smtClean="0">
                <a:solidFill>
                  <a:schemeClr val="bg1"/>
                </a:solidFill>
                <a:effectLst/>
                <a:latin typeface="Adobe 繁黑體 Std B" pitchFamily="34" charset="-120"/>
                <a:ea typeface="Adobe 繁黑體 Std B" pitchFamily="34" charset="-120"/>
              </a:rPr>
              <a:t>團隊 </a:t>
            </a:r>
            <a:r>
              <a:rPr lang="en-US" altLang="zh-TW" sz="2400" dirty="0" smtClean="0">
                <a:solidFill>
                  <a:schemeClr val="bg1"/>
                </a:solidFill>
                <a:effectLst/>
                <a:latin typeface="Adobe 繁黑體 Std B" pitchFamily="34" charset="-120"/>
                <a:ea typeface="Adobe 繁黑體 Std B" pitchFamily="34" charset="-120"/>
              </a:rPr>
              <a:t>/ </a:t>
            </a:r>
            <a:r>
              <a:rPr lang="zh-TW" altLang="en-US" sz="2400" dirty="0" smtClean="0">
                <a:solidFill>
                  <a:schemeClr val="bg1"/>
                </a:solidFill>
                <a:effectLst/>
                <a:latin typeface="Adobe 繁黑體 Std B" pitchFamily="34" charset="-120"/>
                <a:ea typeface="Adobe 繁黑體 Std B" pitchFamily="34" charset="-120"/>
              </a:rPr>
              <a:t>平台介紹</a:t>
            </a:r>
            <a:r>
              <a:rPr lang="en-US" altLang="zh-TW" sz="2400" dirty="0" smtClean="0">
                <a:solidFill>
                  <a:schemeClr val="bg1"/>
                </a:solidFill>
                <a:effectLst/>
                <a:latin typeface="Adobe 繁黑體 Std B" pitchFamily="34" charset="-120"/>
                <a:ea typeface="Adobe 繁黑體 Std B" pitchFamily="34" charset="-120"/>
              </a:rPr>
              <a:t>/ </a:t>
            </a:r>
            <a:r>
              <a:rPr lang="zh-TW" altLang="en-US" sz="2400" dirty="0" smtClean="0">
                <a:effectLst/>
                <a:latin typeface="Adobe 繁黑體 Std B" pitchFamily="34" charset="-120"/>
                <a:ea typeface="Adobe 繁黑體 Std B" pitchFamily="34" charset="-120"/>
              </a:rPr>
              <a:t>獲利來源</a:t>
            </a:r>
            <a:endParaRPr lang="zh-TW" altLang="en-US" sz="2400" dirty="0">
              <a:latin typeface="Adobe 繁黑體 Std B" pitchFamily="34" charset="-120"/>
              <a:ea typeface="Adobe 繁黑體 Std B" pitchFamily="34" charset="-120"/>
            </a:endParaRPr>
          </a:p>
        </p:txBody>
      </p:sp>
      <p:sp>
        <p:nvSpPr>
          <p:cNvPr id="5" name="圓角矩形 4"/>
          <p:cNvSpPr/>
          <p:nvPr/>
        </p:nvSpPr>
        <p:spPr>
          <a:xfrm>
            <a:off x="179512" y="3861048"/>
            <a:ext cx="8784976" cy="187220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p:cNvSpPr txBox="1"/>
          <p:nvPr/>
        </p:nvSpPr>
        <p:spPr>
          <a:xfrm>
            <a:off x="1475657" y="1708875"/>
            <a:ext cx="1639018" cy="830997"/>
          </a:xfrm>
          <a:prstGeom prst="rect">
            <a:avLst/>
          </a:prstGeom>
          <a:noFill/>
        </p:spPr>
        <p:txBody>
          <a:bodyPr wrap="square" rtlCol="0">
            <a:spAutoFit/>
          </a:bodyPr>
          <a:lstStyle/>
          <a:p>
            <a:r>
              <a:rPr lang="zh-TW" altLang="en-US" sz="4800" dirty="0" smtClean="0">
                <a:solidFill>
                  <a:schemeClr val="tx1">
                    <a:lumMod val="95000"/>
                    <a:lumOff val="5000"/>
                  </a:schemeClr>
                </a:solidFill>
                <a:latin typeface="Adobe 繁黑體 Std B" pitchFamily="34" charset="-120"/>
                <a:ea typeface="Adobe 繁黑體 Std B" pitchFamily="34" charset="-120"/>
              </a:rPr>
              <a:t>關於</a:t>
            </a:r>
            <a:endParaRPr lang="zh-TW" altLang="en-US" sz="4800" dirty="0">
              <a:solidFill>
                <a:schemeClr val="tx1">
                  <a:lumMod val="95000"/>
                  <a:lumOff val="5000"/>
                </a:schemeClr>
              </a:solidFill>
              <a:latin typeface="Adobe 繁黑體 Std B" pitchFamily="34" charset="-120"/>
              <a:ea typeface="Adobe 繁黑體 Std B" pitchFamily="34" charset="-120"/>
            </a:endParaRPr>
          </a:p>
        </p:txBody>
      </p:sp>
    </p:spTree>
    <p:extLst>
      <p:ext uri="{BB962C8B-B14F-4D97-AF65-F5344CB8AC3E}">
        <p14:creationId xmlns:p14="http://schemas.microsoft.com/office/powerpoint/2010/main" val="3048715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338552"/>
            <a:ext cx="1630462" cy="57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821" t="12512" r="18432" b="19262"/>
          <a:stretch/>
        </p:blipFill>
        <p:spPr bwMode="auto">
          <a:xfrm>
            <a:off x="37083" y="830240"/>
            <a:ext cx="9106917" cy="5395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997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338552"/>
            <a:ext cx="1630462" cy="57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1763688" y="1628800"/>
            <a:ext cx="5846961" cy="3770263"/>
          </a:xfrm>
          <a:prstGeom prst="rect">
            <a:avLst/>
          </a:prstGeom>
          <a:noFill/>
        </p:spPr>
        <p:txBody>
          <a:bodyPr wrap="square" rtlCol="0">
            <a:spAutoFit/>
          </a:bodyPr>
          <a:lstStyle/>
          <a:p>
            <a:r>
              <a:rPr lang="en-US" altLang="zh-TW" sz="23900" dirty="0" smtClean="0">
                <a:solidFill>
                  <a:schemeClr val="accent6">
                    <a:lumMod val="75000"/>
                  </a:schemeClr>
                </a:solidFill>
              </a:rPr>
              <a:t>END</a:t>
            </a:r>
          </a:p>
        </p:txBody>
      </p:sp>
    </p:spTree>
    <p:extLst>
      <p:ext uri="{BB962C8B-B14F-4D97-AF65-F5344CB8AC3E}">
        <p14:creationId xmlns:p14="http://schemas.microsoft.com/office/powerpoint/2010/main" val="88821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6395" y="1375316"/>
            <a:ext cx="3816450" cy="1350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0" y="3501008"/>
            <a:ext cx="9144000" cy="2664296"/>
          </a:xfrm>
          <a:prstGeom prst="rec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tLang="zh-TW" sz="2000" dirty="0" smtClean="0">
              <a:latin typeface="Adobe 繁黑體 Std B" pitchFamily="34" charset="-120"/>
              <a:ea typeface="Adobe 繁黑體 Std B" pitchFamily="34" charset="-120"/>
            </a:endParaRPr>
          </a:p>
          <a:p>
            <a:pPr algn="ctr"/>
            <a:endParaRPr lang="en-US" altLang="zh-TW" sz="2000" dirty="0">
              <a:latin typeface="Adobe 繁黑體 Std B" pitchFamily="34" charset="-120"/>
              <a:ea typeface="Adobe 繁黑體 Std B" pitchFamily="34" charset="-120"/>
            </a:endParaRPr>
          </a:p>
          <a:p>
            <a:pPr algn="ctr"/>
            <a:endParaRPr lang="en-US" altLang="zh-TW" sz="2000" dirty="0" smtClean="0">
              <a:latin typeface="Adobe 繁黑體 Std B" pitchFamily="34" charset="-120"/>
              <a:ea typeface="Adobe 繁黑體 Std B" pitchFamily="34" charset="-120"/>
            </a:endParaRPr>
          </a:p>
        </p:txBody>
      </p:sp>
      <p:sp>
        <p:nvSpPr>
          <p:cNvPr id="7" name="文字方塊 6"/>
          <p:cNvSpPr txBox="1"/>
          <p:nvPr/>
        </p:nvSpPr>
        <p:spPr>
          <a:xfrm>
            <a:off x="1331640" y="4515507"/>
            <a:ext cx="6480720" cy="461665"/>
          </a:xfrm>
          <a:prstGeom prst="rect">
            <a:avLst/>
          </a:prstGeom>
          <a:noFill/>
        </p:spPr>
        <p:txBody>
          <a:bodyPr wrap="square" rtlCol="0">
            <a:spAutoFit/>
          </a:bodyPr>
          <a:lstStyle/>
          <a:p>
            <a:r>
              <a:rPr lang="zh-TW" altLang="en-US" sz="2400" dirty="0" smtClean="0">
                <a:effectLst/>
                <a:latin typeface="Adobe 繁黑體 Std B" pitchFamily="34" charset="-120"/>
                <a:ea typeface="Adobe 繁黑體 Std B" pitchFamily="34" charset="-120"/>
              </a:rPr>
              <a:t>背景介紹 </a:t>
            </a:r>
            <a:r>
              <a:rPr lang="en-US" altLang="zh-TW" sz="2400" dirty="0" smtClean="0">
                <a:solidFill>
                  <a:schemeClr val="bg1"/>
                </a:solidFill>
                <a:effectLst/>
                <a:latin typeface="Adobe 繁黑體 Std B" pitchFamily="34" charset="-120"/>
                <a:ea typeface="Adobe 繁黑體 Std B" pitchFamily="34" charset="-120"/>
              </a:rPr>
              <a:t>/ </a:t>
            </a:r>
            <a:r>
              <a:rPr lang="zh-TW" altLang="en-US" sz="2400" dirty="0" smtClean="0">
                <a:solidFill>
                  <a:schemeClr val="bg1"/>
                </a:solidFill>
                <a:effectLst/>
                <a:latin typeface="Adobe 繁黑體 Std B" pitchFamily="34" charset="-120"/>
                <a:ea typeface="Adobe 繁黑體 Std B" pitchFamily="34" charset="-120"/>
              </a:rPr>
              <a:t>創辦人</a:t>
            </a:r>
            <a:r>
              <a:rPr lang="en-US" altLang="zh-TW" sz="2400" dirty="0" smtClean="0">
                <a:solidFill>
                  <a:schemeClr val="bg1"/>
                </a:solidFill>
                <a:effectLst/>
                <a:latin typeface="Adobe 繁黑體 Std B" pitchFamily="34" charset="-120"/>
                <a:ea typeface="Adobe 繁黑體 Std B" pitchFamily="34" charset="-120"/>
              </a:rPr>
              <a:t>&amp;</a:t>
            </a:r>
            <a:r>
              <a:rPr lang="zh-TW" altLang="en-US" sz="2400" dirty="0" smtClean="0">
                <a:solidFill>
                  <a:schemeClr val="bg1"/>
                </a:solidFill>
                <a:effectLst/>
                <a:latin typeface="Adobe 繁黑體 Std B" pitchFamily="34" charset="-120"/>
                <a:ea typeface="Adobe 繁黑體 Std B" pitchFamily="34" charset="-120"/>
              </a:rPr>
              <a:t>團隊 </a:t>
            </a:r>
            <a:r>
              <a:rPr lang="en-US" altLang="zh-TW" sz="2400" dirty="0" smtClean="0">
                <a:solidFill>
                  <a:schemeClr val="bg1"/>
                </a:solidFill>
                <a:effectLst/>
                <a:latin typeface="Adobe 繁黑體 Std B" pitchFamily="34" charset="-120"/>
                <a:ea typeface="Adobe 繁黑體 Std B" pitchFamily="34" charset="-120"/>
              </a:rPr>
              <a:t>/ </a:t>
            </a:r>
            <a:r>
              <a:rPr lang="zh-TW" altLang="en-US" sz="2400" dirty="0" smtClean="0">
                <a:solidFill>
                  <a:schemeClr val="bg1"/>
                </a:solidFill>
                <a:effectLst/>
                <a:latin typeface="Adobe 繁黑體 Std B" pitchFamily="34" charset="-120"/>
                <a:ea typeface="Adobe 繁黑體 Std B" pitchFamily="34" charset="-120"/>
              </a:rPr>
              <a:t>平台介紹</a:t>
            </a:r>
            <a:r>
              <a:rPr lang="en-US" altLang="zh-TW" sz="2400" dirty="0" smtClean="0">
                <a:solidFill>
                  <a:schemeClr val="bg1"/>
                </a:solidFill>
                <a:effectLst/>
                <a:latin typeface="Adobe 繁黑體 Std B" pitchFamily="34" charset="-120"/>
                <a:ea typeface="Adobe 繁黑體 Std B" pitchFamily="34" charset="-120"/>
              </a:rPr>
              <a:t>/ </a:t>
            </a:r>
            <a:r>
              <a:rPr lang="zh-TW" altLang="en-US" sz="2400" dirty="0" smtClean="0">
                <a:solidFill>
                  <a:schemeClr val="bg1"/>
                </a:solidFill>
                <a:effectLst/>
                <a:latin typeface="Adobe 繁黑體 Std B" pitchFamily="34" charset="-120"/>
                <a:ea typeface="Adobe 繁黑體 Std B" pitchFamily="34" charset="-120"/>
              </a:rPr>
              <a:t>獲利來源</a:t>
            </a:r>
            <a:endParaRPr lang="zh-TW" altLang="en-US" sz="2400" dirty="0">
              <a:solidFill>
                <a:schemeClr val="bg1"/>
              </a:solidFill>
              <a:latin typeface="Adobe 繁黑體 Std B" pitchFamily="34" charset="-120"/>
              <a:ea typeface="Adobe 繁黑體 Std B" pitchFamily="34" charset="-120"/>
            </a:endParaRPr>
          </a:p>
        </p:txBody>
      </p:sp>
      <p:sp>
        <p:nvSpPr>
          <p:cNvPr id="5" name="圓角矩形 4"/>
          <p:cNvSpPr/>
          <p:nvPr/>
        </p:nvSpPr>
        <p:spPr>
          <a:xfrm>
            <a:off x="179512" y="3861048"/>
            <a:ext cx="8784976" cy="187220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p:cNvSpPr txBox="1"/>
          <p:nvPr/>
        </p:nvSpPr>
        <p:spPr>
          <a:xfrm>
            <a:off x="1475657" y="1708875"/>
            <a:ext cx="1639018" cy="830997"/>
          </a:xfrm>
          <a:prstGeom prst="rect">
            <a:avLst/>
          </a:prstGeom>
          <a:noFill/>
        </p:spPr>
        <p:txBody>
          <a:bodyPr wrap="square" rtlCol="0">
            <a:spAutoFit/>
          </a:bodyPr>
          <a:lstStyle/>
          <a:p>
            <a:r>
              <a:rPr lang="zh-TW" altLang="en-US" sz="4800" dirty="0" smtClean="0">
                <a:solidFill>
                  <a:schemeClr val="tx1">
                    <a:lumMod val="95000"/>
                    <a:lumOff val="5000"/>
                  </a:schemeClr>
                </a:solidFill>
                <a:latin typeface="Adobe 繁黑體 Std B" pitchFamily="34" charset="-120"/>
                <a:ea typeface="Adobe 繁黑體 Std B" pitchFamily="34" charset="-120"/>
              </a:rPr>
              <a:t>關於</a:t>
            </a:r>
            <a:endParaRPr lang="zh-TW" altLang="en-US" sz="4800" dirty="0">
              <a:solidFill>
                <a:schemeClr val="tx1">
                  <a:lumMod val="95000"/>
                  <a:lumOff val="5000"/>
                </a:schemeClr>
              </a:solidFill>
              <a:latin typeface="Adobe 繁黑體 Std B" pitchFamily="34" charset="-120"/>
              <a:ea typeface="Adobe 繁黑體 Std B" pitchFamily="34" charset="-120"/>
            </a:endParaRPr>
          </a:p>
        </p:txBody>
      </p:sp>
    </p:spTree>
    <p:extLst>
      <p:ext uri="{BB962C8B-B14F-4D97-AF65-F5344CB8AC3E}">
        <p14:creationId xmlns:p14="http://schemas.microsoft.com/office/powerpoint/2010/main" val="3690393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338552"/>
            <a:ext cx="1630462" cy="57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接點 4"/>
          <p:cNvCxnSpPr/>
          <p:nvPr/>
        </p:nvCxnSpPr>
        <p:spPr>
          <a:xfrm flipH="1">
            <a:off x="755576" y="626940"/>
            <a:ext cx="72008" cy="623106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043608" y="860519"/>
            <a:ext cx="7200800" cy="1200329"/>
          </a:xfrm>
          <a:prstGeom prst="rect">
            <a:avLst/>
          </a:prstGeom>
        </p:spPr>
        <p:txBody>
          <a:bodyPr wrap="square">
            <a:spAutoFit/>
          </a:bodyPr>
          <a:lstStyle/>
          <a:p>
            <a:r>
              <a:rPr lang="zh-TW" altLang="en-US" dirty="0" smtClean="0">
                <a:latin typeface="Adobe 繁黑體 Std B" pitchFamily="34" charset="-120"/>
                <a:ea typeface="Adobe 繁黑體 Std B" pitchFamily="34" charset="-120"/>
              </a:rPr>
              <a:t>始</a:t>
            </a:r>
            <a:r>
              <a:rPr lang="zh-TW" altLang="en-US" dirty="0">
                <a:latin typeface="Adobe 繁黑體 Std B" pitchFamily="34" charset="-120"/>
                <a:ea typeface="Adobe 繁黑體 Std B" pitchFamily="34" charset="-120"/>
              </a:rPr>
              <a:t>建於哥本哈根，丹麥在</a:t>
            </a:r>
            <a:r>
              <a:rPr lang="en-US" altLang="zh-TW" dirty="0">
                <a:latin typeface="Adobe 繁黑體 Std B" pitchFamily="34" charset="-120"/>
                <a:ea typeface="Adobe 繁黑體 Std B" pitchFamily="34" charset="-120"/>
              </a:rPr>
              <a:t>2006</a:t>
            </a:r>
            <a:r>
              <a:rPr lang="zh-TW" altLang="en-US" dirty="0">
                <a:latin typeface="Adobe 繁黑體 Std B" pitchFamily="34" charset="-120"/>
                <a:ea typeface="Adobe 繁黑體 Std B" pitchFamily="34" charset="-120"/>
              </a:rPr>
              <a:t>年由邁克爾</a:t>
            </a:r>
            <a:r>
              <a:rPr lang="en-US" altLang="zh-TW" dirty="0">
                <a:latin typeface="Adobe 繁黑體 Std B" pitchFamily="34" charset="-120"/>
                <a:ea typeface="Adobe 繁黑體 Std B" pitchFamily="34" charset="-120"/>
              </a:rPr>
              <a:t>·</a:t>
            </a:r>
            <a:r>
              <a:rPr lang="zh-TW" altLang="en-US" dirty="0">
                <a:latin typeface="Adobe 繁黑體 Std B" pitchFamily="34" charset="-120"/>
                <a:ea typeface="Adobe 繁黑體 Std B" pitchFamily="34" charset="-120"/>
              </a:rPr>
              <a:t>漢森，魯本</a:t>
            </a:r>
            <a:r>
              <a:rPr lang="en-US" altLang="zh-TW" dirty="0">
                <a:latin typeface="Adobe 繁黑體 Std B" pitchFamily="34" charset="-120"/>
                <a:ea typeface="Adobe 繁黑體 Std B" pitchFamily="34" charset="-120"/>
              </a:rPr>
              <a:t>·</a:t>
            </a:r>
            <a:r>
              <a:rPr lang="zh-TW" altLang="en-US" dirty="0">
                <a:latin typeface="Adobe 繁黑體 Std B" pitchFamily="34" charset="-120"/>
                <a:ea typeface="Adobe 繁黑體 Std B" pitchFamily="34" charset="-120"/>
              </a:rPr>
              <a:t>漢森</a:t>
            </a:r>
            <a:r>
              <a:rPr lang="en-US" altLang="zh-TW" dirty="0" err="1">
                <a:latin typeface="Adobe 繁黑體 Std B" pitchFamily="34" charset="-120"/>
                <a:ea typeface="Adobe 繁黑體 Std B" pitchFamily="34" charset="-120"/>
              </a:rPr>
              <a:t>Bjerg</a:t>
            </a:r>
            <a:r>
              <a:rPr lang="zh-TW" altLang="en-US" dirty="0">
                <a:latin typeface="Adobe 繁黑體 Std B" pitchFamily="34" charset="-120"/>
                <a:ea typeface="Adobe 繁黑體 Std B" pitchFamily="34" charset="-120"/>
              </a:rPr>
              <a:t>的，延森的</a:t>
            </a:r>
            <a:r>
              <a:rPr lang="en-US" altLang="zh-TW" dirty="0" err="1">
                <a:latin typeface="Adobe 繁黑體 Std B" pitchFamily="34" charset="-120"/>
                <a:ea typeface="Adobe 繁黑體 Std B" pitchFamily="34" charset="-120"/>
              </a:rPr>
              <a:t>Mikkel</a:t>
            </a:r>
            <a:r>
              <a:rPr lang="zh-TW" altLang="en-US" dirty="0">
                <a:latin typeface="Adobe 繁黑體 Std B" pitchFamily="34" charset="-120"/>
                <a:ea typeface="Adobe 繁黑體 Std B" pitchFamily="34" charset="-120"/>
              </a:rPr>
              <a:t>，馬丁鋼筋湯姆森，一心想民主化平面媒體，公司給有志雙方建立和出版商有機會創建自己的數字雜誌在不犧牲打印的審美和觸覺體驗。</a:t>
            </a:r>
          </a:p>
        </p:txBody>
      </p:sp>
      <p:sp>
        <p:nvSpPr>
          <p:cNvPr id="7" name="矩形 6"/>
          <p:cNvSpPr/>
          <p:nvPr/>
        </p:nvSpPr>
        <p:spPr>
          <a:xfrm>
            <a:off x="1043608" y="548680"/>
            <a:ext cx="960519" cy="400110"/>
          </a:xfrm>
          <a:prstGeom prst="rect">
            <a:avLst/>
          </a:prstGeom>
        </p:spPr>
        <p:txBody>
          <a:bodyPr wrap="none">
            <a:spAutoFit/>
          </a:bodyPr>
          <a:lstStyle/>
          <a:p>
            <a:r>
              <a:rPr lang="en-US" altLang="zh-TW" sz="2000" dirty="0">
                <a:solidFill>
                  <a:srgbClr val="FF0000"/>
                </a:solidFill>
                <a:ea typeface="Adobe 繁黑體 Std B" pitchFamily="34" charset="-120"/>
              </a:rPr>
              <a:t>2006</a:t>
            </a:r>
            <a:r>
              <a:rPr lang="zh-TW" altLang="en-US" sz="2000" dirty="0">
                <a:solidFill>
                  <a:srgbClr val="FF0000"/>
                </a:solidFill>
                <a:ea typeface="Adobe 繁黑體 Std B" pitchFamily="34" charset="-120"/>
              </a:rPr>
              <a:t>年</a:t>
            </a:r>
          </a:p>
        </p:txBody>
      </p:sp>
      <p:sp>
        <p:nvSpPr>
          <p:cNvPr id="8" name="矩形 7"/>
          <p:cNvSpPr/>
          <p:nvPr/>
        </p:nvSpPr>
        <p:spPr>
          <a:xfrm>
            <a:off x="6091792" y="456845"/>
            <a:ext cx="1159292" cy="369332"/>
          </a:xfrm>
          <a:prstGeom prst="rect">
            <a:avLst/>
          </a:prstGeom>
        </p:spPr>
        <p:txBody>
          <a:bodyPr wrap="none">
            <a:spAutoFit/>
          </a:bodyPr>
          <a:lstStyle/>
          <a:p>
            <a:r>
              <a:rPr lang="zh-TW" altLang="en-US" dirty="0">
                <a:solidFill>
                  <a:schemeClr val="accent6">
                    <a:lumMod val="75000"/>
                  </a:schemeClr>
                </a:solidFill>
                <a:latin typeface="Adobe 繁黑體 Std B" pitchFamily="34" charset="-120"/>
                <a:ea typeface="Adobe 繁黑體 Std B" pitchFamily="34" charset="-120"/>
              </a:rPr>
              <a:t>背景介紹 </a:t>
            </a:r>
            <a:endParaRPr lang="zh-TW" altLang="en-US" dirty="0">
              <a:solidFill>
                <a:schemeClr val="accent6">
                  <a:lumMod val="75000"/>
                </a:schemeClr>
              </a:solidFill>
            </a:endParaRPr>
          </a:p>
        </p:txBody>
      </p:sp>
      <p:sp>
        <p:nvSpPr>
          <p:cNvPr id="10" name="矩形 9"/>
          <p:cNvSpPr/>
          <p:nvPr/>
        </p:nvSpPr>
        <p:spPr>
          <a:xfrm>
            <a:off x="1117550" y="2077442"/>
            <a:ext cx="960519" cy="400110"/>
          </a:xfrm>
          <a:prstGeom prst="rect">
            <a:avLst/>
          </a:prstGeom>
        </p:spPr>
        <p:txBody>
          <a:bodyPr wrap="none">
            <a:spAutoFit/>
          </a:bodyPr>
          <a:lstStyle/>
          <a:p>
            <a:r>
              <a:rPr lang="en-US" altLang="zh-TW" sz="2000" dirty="0" smtClean="0">
                <a:solidFill>
                  <a:srgbClr val="C00000"/>
                </a:solidFill>
              </a:rPr>
              <a:t>2010</a:t>
            </a:r>
            <a:r>
              <a:rPr lang="zh-TW" altLang="en-US" sz="2000" dirty="0" smtClean="0">
                <a:solidFill>
                  <a:srgbClr val="C00000"/>
                </a:solidFill>
              </a:rPr>
              <a:t>年</a:t>
            </a:r>
            <a:endParaRPr lang="zh-TW" altLang="en-US" sz="2000" dirty="0">
              <a:solidFill>
                <a:srgbClr val="C00000"/>
              </a:solidFill>
              <a:ea typeface="Adobe 繁黑體 Std B" pitchFamily="34" charset="-120"/>
            </a:endParaRPr>
          </a:p>
        </p:txBody>
      </p:sp>
      <p:sp>
        <p:nvSpPr>
          <p:cNvPr id="11" name="矩形 10"/>
          <p:cNvSpPr/>
          <p:nvPr/>
        </p:nvSpPr>
        <p:spPr>
          <a:xfrm>
            <a:off x="1043608" y="2499563"/>
            <a:ext cx="7200800" cy="1200329"/>
          </a:xfrm>
          <a:prstGeom prst="rect">
            <a:avLst/>
          </a:prstGeom>
        </p:spPr>
        <p:txBody>
          <a:bodyPr wrap="square">
            <a:spAutoFit/>
          </a:bodyPr>
          <a:lstStyle/>
          <a:p>
            <a:r>
              <a:rPr lang="zh-TW" altLang="en-US" dirty="0" smtClean="0"/>
              <a:t>推出</a:t>
            </a:r>
            <a:r>
              <a:rPr lang="zh-TW" altLang="en-US" dirty="0"/>
              <a:t>新的閱讀器</a:t>
            </a:r>
            <a:r>
              <a:rPr lang="en-US" altLang="zh-TW" dirty="0"/>
              <a:t>2.0</a:t>
            </a:r>
            <a:endParaRPr lang="zh-TW" altLang="en-US" dirty="0"/>
          </a:p>
          <a:p>
            <a:r>
              <a:rPr lang="zh-TW" altLang="en-US" dirty="0"/>
              <a:t>用你的</a:t>
            </a:r>
            <a:r>
              <a:rPr lang="en-US" altLang="zh-TW" dirty="0"/>
              <a:t>Facebook</a:t>
            </a:r>
            <a:r>
              <a:rPr lang="zh-TW" altLang="en-US" dirty="0"/>
              <a:t>帳戶登錄</a:t>
            </a:r>
          </a:p>
          <a:p>
            <a:r>
              <a:rPr lang="zh-TW" altLang="en-US" dirty="0" smtClean="0"/>
              <a:t>推出</a:t>
            </a:r>
            <a:r>
              <a:rPr lang="en-US" altLang="zh-TW" dirty="0"/>
              <a:t>1</a:t>
            </a:r>
            <a:r>
              <a:rPr lang="zh-TW" altLang="en-US" dirty="0"/>
              <a:t>年期和</a:t>
            </a:r>
            <a:r>
              <a:rPr lang="en-US" altLang="zh-TW" dirty="0"/>
              <a:t>2</a:t>
            </a:r>
            <a:r>
              <a:rPr lang="zh-TW" altLang="en-US" dirty="0"/>
              <a:t>年期的訂閱專業出版商</a:t>
            </a:r>
          </a:p>
          <a:p>
            <a:endParaRPr lang="en-US" altLang="zh-TW" dirty="0" smtClean="0">
              <a:latin typeface="Adobe 繁黑體 Std B" pitchFamily="34" charset="-120"/>
              <a:ea typeface="Adobe 繁黑體 Std B" pitchFamily="34" charset="-120"/>
            </a:endParaRPr>
          </a:p>
        </p:txBody>
      </p:sp>
      <p:sp>
        <p:nvSpPr>
          <p:cNvPr id="4" name="矩形 3"/>
          <p:cNvSpPr/>
          <p:nvPr/>
        </p:nvSpPr>
        <p:spPr>
          <a:xfrm>
            <a:off x="1043608" y="5436012"/>
            <a:ext cx="4572000" cy="1200329"/>
          </a:xfrm>
          <a:prstGeom prst="rect">
            <a:avLst/>
          </a:prstGeom>
        </p:spPr>
        <p:txBody>
          <a:bodyPr>
            <a:spAutoFit/>
          </a:bodyPr>
          <a:lstStyle/>
          <a:p>
            <a:pPr fontAlgn="base"/>
            <a:r>
              <a:rPr lang="zh-TW" altLang="en-US" dirty="0" smtClean="0"/>
              <a:t>七月</a:t>
            </a:r>
            <a:r>
              <a:rPr lang="zh-TW" altLang="en-US" dirty="0"/>
              <a:t>發行了</a:t>
            </a:r>
            <a:r>
              <a:rPr lang="en-US" altLang="zh-TW" dirty="0"/>
              <a:t>1000</a:t>
            </a:r>
            <a:r>
              <a:rPr lang="zh-TW" altLang="en-US" dirty="0"/>
              <a:t>萬美元的</a:t>
            </a:r>
            <a:r>
              <a:rPr lang="en-US" altLang="zh-TW" dirty="0"/>
              <a:t>B</a:t>
            </a:r>
            <a:r>
              <a:rPr lang="zh-TW" altLang="en-US" dirty="0"/>
              <a:t>系列，使總資本已經募集自成立以來至</a:t>
            </a:r>
            <a:r>
              <a:rPr lang="en-US" altLang="zh-TW" dirty="0"/>
              <a:t>215</a:t>
            </a:r>
            <a:r>
              <a:rPr lang="zh-TW" altLang="en-US" dirty="0"/>
              <a:t>億美元。這一輪的投資被帶領了</a:t>
            </a:r>
            <a:r>
              <a:rPr lang="en-US" altLang="zh-TW" dirty="0"/>
              <a:t>KDDI</a:t>
            </a:r>
            <a:r>
              <a:rPr lang="zh-TW" altLang="en-US" dirty="0"/>
              <a:t>，日本最大的電信公司之一。</a:t>
            </a:r>
            <a:endParaRPr lang="en-US" altLang="zh-TW" dirty="0"/>
          </a:p>
        </p:txBody>
      </p:sp>
      <p:sp>
        <p:nvSpPr>
          <p:cNvPr id="12" name="矩形 11"/>
          <p:cNvSpPr/>
          <p:nvPr/>
        </p:nvSpPr>
        <p:spPr>
          <a:xfrm>
            <a:off x="1129333" y="5066680"/>
            <a:ext cx="883575" cy="369332"/>
          </a:xfrm>
          <a:prstGeom prst="rect">
            <a:avLst/>
          </a:prstGeom>
        </p:spPr>
        <p:txBody>
          <a:bodyPr wrap="none">
            <a:spAutoFit/>
          </a:bodyPr>
          <a:lstStyle/>
          <a:p>
            <a:r>
              <a:rPr lang="en-US" altLang="zh-TW" dirty="0" smtClean="0">
                <a:solidFill>
                  <a:srgbClr val="C00000"/>
                </a:solidFill>
              </a:rPr>
              <a:t>2014</a:t>
            </a:r>
            <a:r>
              <a:rPr lang="zh-TW" altLang="en-US" dirty="0">
                <a:solidFill>
                  <a:srgbClr val="C00000"/>
                </a:solidFill>
              </a:rPr>
              <a:t>年</a:t>
            </a:r>
          </a:p>
        </p:txBody>
      </p:sp>
      <p:sp>
        <p:nvSpPr>
          <p:cNvPr id="14" name="矩形 13"/>
          <p:cNvSpPr/>
          <p:nvPr/>
        </p:nvSpPr>
        <p:spPr>
          <a:xfrm>
            <a:off x="1043608" y="4005064"/>
            <a:ext cx="4572000" cy="923330"/>
          </a:xfrm>
          <a:prstGeom prst="rect">
            <a:avLst/>
          </a:prstGeom>
        </p:spPr>
        <p:txBody>
          <a:bodyPr>
            <a:spAutoFit/>
          </a:bodyPr>
          <a:lstStyle/>
          <a:p>
            <a:r>
              <a:rPr lang="zh-TW" altLang="en-US" dirty="0" smtClean="0"/>
              <a:t>推出</a:t>
            </a:r>
            <a:r>
              <a:rPr lang="zh-TW" altLang="en-US" dirty="0"/>
              <a:t>一個</a:t>
            </a:r>
            <a:r>
              <a:rPr lang="en-US" altLang="zh-TW" dirty="0" err="1"/>
              <a:t>iPad</a:t>
            </a:r>
            <a:r>
              <a:rPr lang="zh-TW" altLang="en-US" dirty="0"/>
              <a:t>和</a:t>
            </a:r>
            <a:r>
              <a:rPr lang="en-US" altLang="zh-TW" dirty="0"/>
              <a:t>iPhone BETA</a:t>
            </a:r>
            <a:r>
              <a:rPr lang="zh-TW" altLang="en-US" dirty="0"/>
              <a:t>讀者。</a:t>
            </a:r>
          </a:p>
          <a:p>
            <a:r>
              <a:rPr lang="zh-TW" altLang="en-US" dirty="0" smtClean="0"/>
              <a:t>達到</a:t>
            </a:r>
            <a:r>
              <a:rPr lang="zh-TW" altLang="en-US" dirty="0"/>
              <a:t>​​</a:t>
            </a:r>
            <a:r>
              <a:rPr lang="en-US" altLang="zh-TW" dirty="0"/>
              <a:t>50</a:t>
            </a:r>
            <a:r>
              <a:rPr lang="zh-TW" altLang="en-US" dirty="0"/>
              <a:t>萬月</a:t>
            </a:r>
            <a:r>
              <a:rPr lang="zh-TW" altLang="en-US" dirty="0" smtClean="0"/>
              <a:t>讀者</a:t>
            </a:r>
            <a:endParaRPr lang="en-US" altLang="zh-TW" dirty="0" smtClean="0"/>
          </a:p>
          <a:p>
            <a:r>
              <a:rPr lang="zh-TW" altLang="en-US" dirty="0"/>
              <a:t>成為經銷商</a:t>
            </a:r>
            <a:r>
              <a:rPr lang="en-US" altLang="zh-TW" dirty="0" err="1"/>
              <a:t>Issuu</a:t>
            </a:r>
            <a:r>
              <a:rPr lang="zh-TW" altLang="en-US" dirty="0" smtClean="0"/>
              <a:t>。</a:t>
            </a:r>
            <a:endParaRPr lang="zh-TW" altLang="en-US" dirty="0"/>
          </a:p>
        </p:txBody>
      </p:sp>
      <p:sp>
        <p:nvSpPr>
          <p:cNvPr id="15" name="矩形 14"/>
          <p:cNvSpPr/>
          <p:nvPr/>
        </p:nvSpPr>
        <p:spPr>
          <a:xfrm>
            <a:off x="1117550" y="3557804"/>
            <a:ext cx="883575" cy="369332"/>
          </a:xfrm>
          <a:prstGeom prst="rect">
            <a:avLst/>
          </a:prstGeom>
        </p:spPr>
        <p:txBody>
          <a:bodyPr wrap="none">
            <a:spAutoFit/>
          </a:bodyPr>
          <a:lstStyle/>
          <a:p>
            <a:r>
              <a:rPr lang="en-US" altLang="zh-TW" dirty="0">
                <a:solidFill>
                  <a:srgbClr val="C00000"/>
                </a:solidFill>
              </a:rPr>
              <a:t>2011</a:t>
            </a:r>
            <a:r>
              <a:rPr lang="zh-TW" altLang="en-US" dirty="0">
                <a:solidFill>
                  <a:srgbClr val="C00000"/>
                </a:solidFill>
              </a:rPr>
              <a:t>年</a:t>
            </a:r>
            <a:endParaRPr lang="zh-TW" altLang="en-US" dirty="0">
              <a:solidFill>
                <a:srgbClr val="C00000"/>
              </a:solidFill>
            </a:endParaRPr>
          </a:p>
        </p:txBody>
      </p:sp>
    </p:spTree>
    <p:extLst>
      <p:ext uri="{BB962C8B-B14F-4D97-AF65-F5344CB8AC3E}">
        <p14:creationId xmlns:p14="http://schemas.microsoft.com/office/powerpoint/2010/main" val="3937021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6395" y="1375316"/>
            <a:ext cx="3816450" cy="1350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0" y="3501008"/>
            <a:ext cx="9144000" cy="2664296"/>
          </a:xfrm>
          <a:prstGeom prst="rec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tLang="zh-TW" sz="2000" dirty="0" smtClean="0">
              <a:latin typeface="Adobe 繁黑體 Std B" pitchFamily="34" charset="-120"/>
              <a:ea typeface="Adobe 繁黑體 Std B" pitchFamily="34" charset="-120"/>
            </a:endParaRPr>
          </a:p>
          <a:p>
            <a:pPr algn="ctr"/>
            <a:endParaRPr lang="en-US" altLang="zh-TW" sz="2000" dirty="0">
              <a:latin typeface="Adobe 繁黑體 Std B" pitchFamily="34" charset="-120"/>
              <a:ea typeface="Adobe 繁黑體 Std B" pitchFamily="34" charset="-120"/>
            </a:endParaRPr>
          </a:p>
          <a:p>
            <a:pPr algn="ctr"/>
            <a:endParaRPr lang="en-US" altLang="zh-TW" sz="2000" dirty="0" smtClean="0">
              <a:latin typeface="Adobe 繁黑體 Std B" pitchFamily="34" charset="-120"/>
              <a:ea typeface="Adobe 繁黑體 Std B" pitchFamily="34" charset="-120"/>
            </a:endParaRPr>
          </a:p>
        </p:txBody>
      </p:sp>
      <p:sp>
        <p:nvSpPr>
          <p:cNvPr id="7" name="文字方塊 6"/>
          <p:cNvSpPr txBox="1"/>
          <p:nvPr/>
        </p:nvSpPr>
        <p:spPr>
          <a:xfrm>
            <a:off x="1331640" y="4515507"/>
            <a:ext cx="6480720" cy="461665"/>
          </a:xfrm>
          <a:prstGeom prst="rect">
            <a:avLst/>
          </a:prstGeom>
          <a:noFill/>
        </p:spPr>
        <p:txBody>
          <a:bodyPr wrap="square" rtlCol="0">
            <a:spAutoFit/>
          </a:bodyPr>
          <a:lstStyle/>
          <a:p>
            <a:r>
              <a:rPr lang="zh-TW" altLang="en-US" sz="2400" dirty="0" smtClean="0">
                <a:solidFill>
                  <a:schemeClr val="bg1"/>
                </a:solidFill>
                <a:effectLst/>
                <a:latin typeface="Adobe 繁黑體 Std B" pitchFamily="34" charset="-120"/>
                <a:ea typeface="Adobe 繁黑體 Std B" pitchFamily="34" charset="-120"/>
              </a:rPr>
              <a:t>背景介紹 </a:t>
            </a:r>
            <a:r>
              <a:rPr lang="en-US" altLang="zh-TW" sz="2400" dirty="0" smtClean="0">
                <a:solidFill>
                  <a:schemeClr val="bg1"/>
                </a:solidFill>
                <a:effectLst/>
                <a:latin typeface="Adobe 繁黑體 Std B" pitchFamily="34" charset="-120"/>
                <a:ea typeface="Adobe 繁黑體 Std B" pitchFamily="34" charset="-120"/>
              </a:rPr>
              <a:t>/ </a:t>
            </a:r>
            <a:r>
              <a:rPr lang="zh-TW" altLang="en-US" sz="2400" dirty="0" smtClean="0">
                <a:effectLst/>
                <a:latin typeface="Adobe 繁黑體 Std B" pitchFamily="34" charset="-120"/>
                <a:ea typeface="Adobe 繁黑體 Std B" pitchFamily="34" charset="-120"/>
              </a:rPr>
              <a:t>創辦人</a:t>
            </a:r>
            <a:r>
              <a:rPr lang="en-US" altLang="zh-TW" sz="2400" dirty="0" smtClean="0">
                <a:effectLst/>
                <a:latin typeface="Adobe 繁黑體 Std B" pitchFamily="34" charset="-120"/>
                <a:ea typeface="Adobe 繁黑體 Std B" pitchFamily="34" charset="-120"/>
              </a:rPr>
              <a:t>&amp;</a:t>
            </a:r>
            <a:r>
              <a:rPr lang="zh-TW" altLang="en-US" sz="2400" dirty="0" smtClean="0">
                <a:effectLst/>
                <a:latin typeface="Adobe 繁黑體 Std B" pitchFamily="34" charset="-120"/>
                <a:ea typeface="Adobe 繁黑體 Std B" pitchFamily="34" charset="-120"/>
              </a:rPr>
              <a:t>團隊 </a:t>
            </a:r>
            <a:r>
              <a:rPr lang="en-US" altLang="zh-TW" sz="2400" dirty="0" smtClean="0">
                <a:solidFill>
                  <a:schemeClr val="bg1"/>
                </a:solidFill>
                <a:effectLst/>
                <a:latin typeface="Adobe 繁黑體 Std B" pitchFamily="34" charset="-120"/>
                <a:ea typeface="Adobe 繁黑體 Std B" pitchFamily="34" charset="-120"/>
              </a:rPr>
              <a:t>/ </a:t>
            </a:r>
            <a:r>
              <a:rPr lang="zh-TW" altLang="en-US" sz="2400" dirty="0" smtClean="0">
                <a:solidFill>
                  <a:schemeClr val="bg1"/>
                </a:solidFill>
                <a:effectLst/>
                <a:latin typeface="Adobe 繁黑體 Std B" pitchFamily="34" charset="-120"/>
                <a:ea typeface="Adobe 繁黑體 Std B" pitchFamily="34" charset="-120"/>
              </a:rPr>
              <a:t>平台介紹</a:t>
            </a:r>
            <a:r>
              <a:rPr lang="en-US" altLang="zh-TW" sz="2400" dirty="0" smtClean="0">
                <a:solidFill>
                  <a:schemeClr val="bg1"/>
                </a:solidFill>
                <a:effectLst/>
                <a:latin typeface="Adobe 繁黑體 Std B" pitchFamily="34" charset="-120"/>
                <a:ea typeface="Adobe 繁黑體 Std B" pitchFamily="34" charset="-120"/>
              </a:rPr>
              <a:t>/ </a:t>
            </a:r>
            <a:r>
              <a:rPr lang="zh-TW" altLang="en-US" sz="2400" dirty="0" smtClean="0">
                <a:solidFill>
                  <a:schemeClr val="bg1"/>
                </a:solidFill>
                <a:effectLst/>
                <a:latin typeface="Adobe 繁黑體 Std B" pitchFamily="34" charset="-120"/>
                <a:ea typeface="Adobe 繁黑體 Std B" pitchFamily="34" charset="-120"/>
              </a:rPr>
              <a:t>獲利來源</a:t>
            </a:r>
            <a:endParaRPr lang="zh-TW" altLang="en-US" sz="2400" dirty="0">
              <a:solidFill>
                <a:schemeClr val="bg1"/>
              </a:solidFill>
              <a:latin typeface="Adobe 繁黑體 Std B" pitchFamily="34" charset="-120"/>
              <a:ea typeface="Adobe 繁黑體 Std B" pitchFamily="34" charset="-120"/>
            </a:endParaRPr>
          </a:p>
        </p:txBody>
      </p:sp>
      <p:sp>
        <p:nvSpPr>
          <p:cNvPr id="5" name="圓角矩形 4"/>
          <p:cNvSpPr/>
          <p:nvPr/>
        </p:nvSpPr>
        <p:spPr>
          <a:xfrm>
            <a:off x="179512" y="3861048"/>
            <a:ext cx="8784976" cy="187220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p:cNvSpPr txBox="1"/>
          <p:nvPr/>
        </p:nvSpPr>
        <p:spPr>
          <a:xfrm>
            <a:off x="1475657" y="1708875"/>
            <a:ext cx="1639018" cy="830997"/>
          </a:xfrm>
          <a:prstGeom prst="rect">
            <a:avLst/>
          </a:prstGeom>
          <a:noFill/>
        </p:spPr>
        <p:txBody>
          <a:bodyPr wrap="square" rtlCol="0">
            <a:spAutoFit/>
          </a:bodyPr>
          <a:lstStyle/>
          <a:p>
            <a:r>
              <a:rPr lang="zh-TW" altLang="en-US" sz="4800" dirty="0" smtClean="0">
                <a:solidFill>
                  <a:schemeClr val="tx1">
                    <a:lumMod val="95000"/>
                    <a:lumOff val="5000"/>
                  </a:schemeClr>
                </a:solidFill>
                <a:latin typeface="Adobe 繁黑體 Std B" pitchFamily="34" charset="-120"/>
                <a:ea typeface="Adobe 繁黑體 Std B" pitchFamily="34" charset="-120"/>
              </a:rPr>
              <a:t>關於</a:t>
            </a:r>
            <a:endParaRPr lang="zh-TW" altLang="en-US" sz="4800" dirty="0">
              <a:solidFill>
                <a:schemeClr val="tx1">
                  <a:lumMod val="95000"/>
                  <a:lumOff val="5000"/>
                </a:schemeClr>
              </a:solidFill>
              <a:latin typeface="Adobe 繁黑體 Std B" pitchFamily="34" charset="-120"/>
              <a:ea typeface="Adobe 繁黑體 Std B" pitchFamily="34" charset="-120"/>
            </a:endParaRPr>
          </a:p>
        </p:txBody>
      </p:sp>
    </p:spTree>
    <p:extLst>
      <p:ext uri="{BB962C8B-B14F-4D97-AF65-F5344CB8AC3E}">
        <p14:creationId xmlns:p14="http://schemas.microsoft.com/office/powerpoint/2010/main" val="357609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338552"/>
            <a:ext cx="1630462" cy="57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5708365" y="405641"/>
            <a:ext cx="1545616" cy="369332"/>
          </a:xfrm>
          <a:prstGeom prst="rect">
            <a:avLst/>
          </a:prstGeom>
        </p:spPr>
        <p:txBody>
          <a:bodyPr wrap="none">
            <a:spAutoFit/>
          </a:bodyPr>
          <a:lstStyle/>
          <a:p>
            <a:r>
              <a:rPr lang="zh-TW" altLang="en-US" dirty="0">
                <a:solidFill>
                  <a:schemeClr val="accent6">
                    <a:lumMod val="75000"/>
                  </a:schemeClr>
                </a:solidFill>
                <a:latin typeface="Adobe 繁黑體 Std B" pitchFamily="34" charset="-120"/>
                <a:ea typeface="Adobe 繁黑體 Std B" pitchFamily="34" charset="-120"/>
              </a:rPr>
              <a:t>創辦人</a:t>
            </a:r>
            <a:r>
              <a:rPr lang="en-US" altLang="zh-TW" dirty="0">
                <a:solidFill>
                  <a:schemeClr val="accent6">
                    <a:lumMod val="75000"/>
                  </a:schemeClr>
                </a:solidFill>
                <a:latin typeface="Adobe 繁黑體 Std B" pitchFamily="34" charset="-120"/>
                <a:ea typeface="Adobe 繁黑體 Std B" pitchFamily="34" charset="-120"/>
              </a:rPr>
              <a:t>&amp;</a:t>
            </a:r>
            <a:r>
              <a:rPr lang="zh-TW" altLang="en-US" dirty="0">
                <a:solidFill>
                  <a:schemeClr val="accent6">
                    <a:lumMod val="75000"/>
                  </a:schemeClr>
                </a:solidFill>
                <a:latin typeface="Adobe 繁黑體 Std B" pitchFamily="34" charset="-120"/>
                <a:ea typeface="Adobe 繁黑體 Std B" pitchFamily="34" charset="-120"/>
              </a:rPr>
              <a:t>團隊 </a:t>
            </a:r>
            <a:endParaRPr lang="zh-TW" altLang="en-US" dirty="0">
              <a:solidFill>
                <a:schemeClr val="accent6">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022881"/>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57" y="2636812"/>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157" y="4281264"/>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2084336" y="1495499"/>
            <a:ext cx="1338828" cy="646331"/>
          </a:xfrm>
          <a:prstGeom prst="rect">
            <a:avLst/>
          </a:prstGeom>
        </p:spPr>
        <p:txBody>
          <a:bodyPr wrap="none">
            <a:spAutoFit/>
          </a:bodyPr>
          <a:lstStyle/>
          <a:p>
            <a:r>
              <a:rPr lang="zh-TW" altLang="en-US" dirty="0"/>
              <a:t>喬</a:t>
            </a:r>
            <a:r>
              <a:rPr lang="en-US" altLang="zh-TW" dirty="0" err="1" smtClean="0"/>
              <a:t>Hyrkin</a:t>
            </a:r>
            <a:endParaRPr lang="en-US" altLang="zh-TW" dirty="0"/>
          </a:p>
          <a:p>
            <a:r>
              <a:rPr lang="zh-TW" altLang="en-US" dirty="0" smtClean="0"/>
              <a:t>首席執行官</a:t>
            </a:r>
            <a:endParaRPr lang="en-US" altLang="zh-TW" dirty="0" smtClean="0"/>
          </a:p>
        </p:txBody>
      </p:sp>
      <p:sp>
        <p:nvSpPr>
          <p:cNvPr id="6" name="矩形 5"/>
          <p:cNvSpPr/>
          <p:nvPr/>
        </p:nvSpPr>
        <p:spPr>
          <a:xfrm>
            <a:off x="2115345" y="3018869"/>
            <a:ext cx="1396536" cy="923330"/>
          </a:xfrm>
          <a:prstGeom prst="rect">
            <a:avLst/>
          </a:prstGeom>
        </p:spPr>
        <p:txBody>
          <a:bodyPr wrap="none">
            <a:spAutoFit/>
          </a:bodyPr>
          <a:lstStyle/>
          <a:p>
            <a:r>
              <a:rPr lang="zh-TW" altLang="en-US" dirty="0"/>
              <a:t>羅爾夫</a:t>
            </a:r>
            <a:r>
              <a:rPr lang="en-US" altLang="zh-TW" dirty="0"/>
              <a:t>·</a:t>
            </a:r>
            <a:r>
              <a:rPr lang="zh-TW" altLang="en-US" dirty="0"/>
              <a:t>尤</a:t>
            </a:r>
            <a:r>
              <a:rPr lang="zh-TW" altLang="en-US" dirty="0" smtClean="0"/>
              <a:t>斯</a:t>
            </a:r>
            <a:endParaRPr lang="en-US" altLang="zh-TW" dirty="0" smtClean="0"/>
          </a:p>
          <a:p>
            <a:r>
              <a:rPr lang="zh-TW" altLang="en-US" dirty="0" smtClean="0"/>
              <a:t>財務總監</a:t>
            </a:r>
            <a:endParaRPr lang="en-US" altLang="zh-TW" dirty="0" smtClean="0"/>
          </a:p>
          <a:p>
            <a:endParaRPr lang="zh-TW" altLang="en-US" dirty="0"/>
          </a:p>
        </p:txBody>
      </p:sp>
      <p:sp>
        <p:nvSpPr>
          <p:cNvPr id="7" name="矩形 6"/>
          <p:cNvSpPr/>
          <p:nvPr/>
        </p:nvSpPr>
        <p:spPr>
          <a:xfrm>
            <a:off x="2170268" y="4669462"/>
            <a:ext cx="1858201" cy="646331"/>
          </a:xfrm>
          <a:prstGeom prst="rect">
            <a:avLst/>
          </a:prstGeom>
        </p:spPr>
        <p:txBody>
          <a:bodyPr wrap="none">
            <a:spAutoFit/>
          </a:bodyPr>
          <a:lstStyle/>
          <a:p>
            <a:r>
              <a:rPr lang="zh-TW" altLang="en-US" dirty="0"/>
              <a:t>亞歷山大</a:t>
            </a:r>
            <a:r>
              <a:rPr lang="en-US" altLang="zh-TW" dirty="0"/>
              <a:t>·</a:t>
            </a:r>
            <a:r>
              <a:rPr lang="zh-TW" altLang="en-US" dirty="0"/>
              <a:t>格羅</a:t>
            </a:r>
            <a:r>
              <a:rPr lang="zh-TW" altLang="en-US" dirty="0" smtClean="0"/>
              <a:t>斯</a:t>
            </a:r>
            <a:endParaRPr lang="en-US" altLang="zh-TW" dirty="0" smtClean="0"/>
          </a:p>
          <a:p>
            <a:r>
              <a:rPr lang="zh-TW" altLang="en-US" dirty="0" smtClean="0"/>
              <a:t>工程</a:t>
            </a:r>
            <a:r>
              <a:rPr lang="zh-TW" altLang="en-US" dirty="0"/>
              <a:t>副總裁</a:t>
            </a:r>
            <a:endParaRPr lang="zh-TW" altLang="en-US" dirty="0"/>
          </a:p>
        </p:txBody>
      </p:sp>
      <p:pic>
        <p:nvPicPr>
          <p:cNvPr id="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3345160"/>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9683" y="1735623"/>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6473467" y="2144955"/>
            <a:ext cx="1338828" cy="646331"/>
          </a:xfrm>
          <a:prstGeom prst="rect">
            <a:avLst/>
          </a:prstGeom>
        </p:spPr>
        <p:txBody>
          <a:bodyPr wrap="none">
            <a:spAutoFit/>
          </a:bodyPr>
          <a:lstStyle/>
          <a:p>
            <a:r>
              <a:rPr lang="zh-TW" altLang="en-US" dirty="0"/>
              <a:t>保</a:t>
            </a:r>
            <a:r>
              <a:rPr lang="zh-TW" altLang="en-US" dirty="0" smtClean="0"/>
              <a:t>金</a:t>
            </a:r>
            <a:endParaRPr lang="en-US" altLang="zh-TW" dirty="0" smtClean="0"/>
          </a:p>
          <a:p>
            <a:r>
              <a:rPr lang="zh-TW" altLang="en-US" dirty="0" smtClean="0"/>
              <a:t>營</a:t>
            </a:r>
            <a:r>
              <a:rPr lang="zh-TW" altLang="en-US" dirty="0"/>
              <a:t>銷副總裁</a:t>
            </a:r>
            <a:endParaRPr lang="zh-TW" altLang="en-US" dirty="0"/>
          </a:p>
        </p:txBody>
      </p:sp>
      <p:sp>
        <p:nvSpPr>
          <p:cNvPr id="9" name="矩形 8"/>
          <p:cNvSpPr/>
          <p:nvPr/>
        </p:nvSpPr>
        <p:spPr>
          <a:xfrm>
            <a:off x="6486282" y="3619033"/>
            <a:ext cx="2262158" cy="646331"/>
          </a:xfrm>
          <a:prstGeom prst="rect">
            <a:avLst/>
          </a:prstGeom>
        </p:spPr>
        <p:txBody>
          <a:bodyPr wrap="none">
            <a:spAutoFit/>
          </a:bodyPr>
          <a:lstStyle/>
          <a:p>
            <a:r>
              <a:rPr lang="zh-TW" altLang="en-US" dirty="0"/>
              <a:t>傑里米</a:t>
            </a:r>
            <a:r>
              <a:rPr lang="en-US" altLang="zh-TW" dirty="0"/>
              <a:t>·</a:t>
            </a:r>
            <a:r>
              <a:rPr lang="zh-TW" altLang="en-US" dirty="0"/>
              <a:t>拉克魯</a:t>
            </a:r>
            <a:r>
              <a:rPr lang="zh-TW" altLang="en-US" dirty="0" smtClean="0"/>
              <a:t>瓦</a:t>
            </a:r>
            <a:endParaRPr lang="en-US" altLang="zh-TW" dirty="0" smtClean="0"/>
          </a:p>
          <a:p>
            <a:r>
              <a:rPr lang="zh-TW" altLang="en-US" dirty="0" smtClean="0"/>
              <a:t>產品</a:t>
            </a:r>
            <a:r>
              <a:rPr lang="zh-TW" altLang="en-US" dirty="0"/>
              <a:t>與設計的副總裁</a:t>
            </a:r>
            <a:endParaRPr lang="zh-TW" altLang="en-US" dirty="0"/>
          </a:p>
        </p:txBody>
      </p:sp>
    </p:spTree>
    <p:extLst>
      <p:ext uri="{BB962C8B-B14F-4D97-AF65-F5344CB8AC3E}">
        <p14:creationId xmlns:p14="http://schemas.microsoft.com/office/powerpoint/2010/main" val="4081997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6395" y="1375316"/>
            <a:ext cx="3816450" cy="1350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0" y="3501008"/>
            <a:ext cx="9144000" cy="2664296"/>
          </a:xfrm>
          <a:prstGeom prst="rec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tLang="zh-TW" sz="2000" dirty="0" smtClean="0">
              <a:latin typeface="Adobe 繁黑體 Std B" pitchFamily="34" charset="-120"/>
              <a:ea typeface="Adobe 繁黑體 Std B" pitchFamily="34" charset="-120"/>
            </a:endParaRPr>
          </a:p>
          <a:p>
            <a:pPr algn="ctr"/>
            <a:endParaRPr lang="en-US" altLang="zh-TW" sz="2000" dirty="0">
              <a:latin typeface="Adobe 繁黑體 Std B" pitchFamily="34" charset="-120"/>
              <a:ea typeface="Adobe 繁黑體 Std B" pitchFamily="34" charset="-120"/>
            </a:endParaRPr>
          </a:p>
          <a:p>
            <a:pPr algn="ctr"/>
            <a:endParaRPr lang="en-US" altLang="zh-TW" sz="2000" dirty="0" smtClean="0">
              <a:latin typeface="Adobe 繁黑體 Std B" pitchFamily="34" charset="-120"/>
              <a:ea typeface="Adobe 繁黑體 Std B" pitchFamily="34" charset="-120"/>
            </a:endParaRPr>
          </a:p>
        </p:txBody>
      </p:sp>
      <p:sp>
        <p:nvSpPr>
          <p:cNvPr id="7" name="文字方塊 6"/>
          <p:cNvSpPr txBox="1"/>
          <p:nvPr/>
        </p:nvSpPr>
        <p:spPr>
          <a:xfrm>
            <a:off x="1331640" y="4515507"/>
            <a:ext cx="6480720" cy="461665"/>
          </a:xfrm>
          <a:prstGeom prst="rect">
            <a:avLst/>
          </a:prstGeom>
          <a:noFill/>
        </p:spPr>
        <p:txBody>
          <a:bodyPr wrap="square" rtlCol="0">
            <a:spAutoFit/>
          </a:bodyPr>
          <a:lstStyle/>
          <a:p>
            <a:r>
              <a:rPr lang="zh-TW" altLang="en-US" sz="2400" dirty="0" smtClean="0">
                <a:solidFill>
                  <a:schemeClr val="bg1"/>
                </a:solidFill>
                <a:effectLst/>
                <a:latin typeface="Adobe 繁黑體 Std B" pitchFamily="34" charset="-120"/>
                <a:ea typeface="Adobe 繁黑體 Std B" pitchFamily="34" charset="-120"/>
              </a:rPr>
              <a:t>背景介紹 </a:t>
            </a:r>
            <a:r>
              <a:rPr lang="en-US" altLang="zh-TW" sz="2400" dirty="0" smtClean="0">
                <a:solidFill>
                  <a:schemeClr val="bg1"/>
                </a:solidFill>
                <a:effectLst/>
                <a:latin typeface="Adobe 繁黑體 Std B" pitchFamily="34" charset="-120"/>
                <a:ea typeface="Adobe 繁黑體 Std B" pitchFamily="34" charset="-120"/>
              </a:rPr>
              <a:t>/ </a:t>
            </a:r>
            <a:r>
              <a:rPr lang="zh-TW" altLang="en-US" sz="2400" dirty="0" smtClean="0">
                <a:solidFill>
                  <a:schemeClr val="bg1"/>
                </a:solidFill>
                <a:effectLst/>
                <a:latin typeface="Adobe 繁黑體 Std B" pitchFamily="34" charset="-120"/>
                <a:ea typeface="Adobe 繁黑體 Std B" pitchFamily="34" charset="-120"/>
              </a:rPr>
              <a:t>創辦人</a:t>
            </a:r>
            <a:r>
              <a:rPr lang="en-US" altLang="zh-TW" sz="2400" dirty="0" smtClean="0">
                <a:solidFill>
                  <a:schemeClr val="bg1"/>
                </a:solidFill>
                <a:effectLst/>
                <a:latin typeface="Adobe 繁黑體 Std B" pitchFamily="34" charset="-120"/>
                <a:ea typeface="Adobe 繁黑體 Std B" pitchFamily="34" charset="-120"/>
              </a:rPr>
              <a:t>&amp;</a:t>
            </a:r>
            <a:r>
              <a:rPr lang="zh-TW" altLang="en-US" sz="2400" dirty="0" smtClean="0">
                <a:solidFill>
                  <a:schemeClr val="bg1"/>
                </a:solidFill>
                <a:effectLst/>
                <a:latin typeface="Adobe 繁黑體 Std B" pitchFamily="34" charset="-120"/>
                <a:ea typeface="Adobe 繁黑體 Std B" pitchFamily="34" charset="-120"/>
              </a:rPr>
              <a:t>團隊 </a:t>
            </a:r>
            <a:r>
              <a:rPr lang="en-US" altLang="zh-TW" sz="2400" dirty="0" smtClean="0">
                <a:solidFill>
                  <a:schemeClr val="bg1"/>
                </a:solidFill>
                <a:effectLst/>
                <a:latin typeface="Adobe 繁黑體 Std B" pitchFamily="34" charset="-120"/>
                <a:ea typeface="Adobe 繁黑體 Std B" pitchFamily="34" charset="-120"/>
              </a:rPr>
              <a:t>/ </a:t>
            </a:r>
            <a:r>
              <a:rPr lang="zh-TW" altLang="en-US" sz="2400" dirty="0" smtClean="0">
                <a:effectLst/>
                <a:latin typeface="Adobe 繁黑體 Std B" pitchFamily="34" charset="-120"/>
                <a:ea typeface="Adobe 繁黑體 Std B" pitchFamily="34" charset="-120"/>
              </a:rPr>
              <a:t>平台介紹</a:t>
            </a:r>
            <a:r>
              <a:rPr lang="en-US" altLang="zh-TW" sz="2400" dirty="0" smtClean="0">
                <a:solidFill>
                  <a:schemeClr val="bg1"/>
                </a:solidFill>
                <a:effectLst/>
                <a:latin typeface="Adobe 繁黑體 Std B" pitchFamily="34" charset="-120"/>
                <a:ea typeface="Adobe 繁黑體 Std B" pitchFamily="34" charset="-120"/>
              </a:rPr>
              <a:t>/ </a:t>
            </a:r>
            <a:r>
              <a:rPr lang="zh-TW" altLang="en-US" sz="2400" dirty="0" smtClean="0">
                <a:solidFill>
                  <a:schemeClr val="bg1"/>
                </a:solidFill>
                <a:effectLst/>
                <a:latin typeface="Adobe 繁黑體 Std B" pitchFamily="34" charset="-120"/>
                <a:ea typeface="Adobe 繁黑體 Std B" pitchFamily="34" charset="-120"/>
              </a:rPr>
              <a:t>獲利來源</a:t>
            </a:r>
            <a:endParaRPr lang="zh-TW" altLang="en-US" sz="2400" dirty="0">
              <a:solidFill>
                <a:schemeClr val="bg1"/>
              </a:solidFill>
              <a:latin typeface="Adobe 繁黑體 Std B" pitchFamily="34" charset="-120"/>
              <a:ea typeface="Adobe 繁黑體 Std B" pitchFamily="34" charset="-120"/>
            </a:endParaRPr>
          </a:p>
        </p:txBody>
      </p:sp>
      <p:sp>
        <p:nvSpPr>
          <p:cNvPr id="5" name="圓角矩形 4"/>
          <p:cNvSpPr/>
          <p:nvPr/>
        </p:nvSpPr>
        <p:spPr>
          <a:xfrm>
            <a:off x="179512" y="3861048"/>
            <a:ext cx="8784976" cy="187220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p:cNvSpPr txBox="1"/>
          <p:nvPr/>
        </p:nvSpPr>
        <p:spPr>
          <a:xfrm>
            <a:off x="1475657" y="1708875"/>
            <a:ext cx="1639018" cy="830997"/>
          </a:xfrm>
          <a:prstGeom prst="rect">
            <a:avLst/>
          </a:prstGeom>
          <a:noFill/>
        </p:spPr>
        <p:txBody>
          <a:bodyPr wrap="square" rtlCol="0">
            <a:spAutoFit/>
          </a:bodyPr>
          <a:lstStyle/>
          <a:p>
            <a:r>
              <a:rPr lang="zh-TW" altLang="en-US" sz="4800" dirty="0" smtClean="0">
                <a:solidFill>
                  <a:schemeClr val="tx1">
                    <a:lumMod val="95000"/>
                    <a:lumOff val="5000"/>
                  </a:schemeClr>
                </a:solidFill>
                <a:latin typeface="Adobe 繁黑體 Std B" pitchFamily="34" charset="-120"/>
                <a:ea typeface="Adobe 繁黑體 Std B" pitchFamily="34" charset="-120"/>
              </a:rPr>
              <a:t>關於</a:t>
            </a:r>
            <a:endParaRPr lang="zh-TW" altLang="en-US" sz="4800" dirty="0">
              <a:solidFill>
                <a:schemeClr val="tx1">
                  <a:lumMod val="95000"/>
                  <a:lumOff val="5000"/>
                </a:schemeClr>
              </a:solidFill>
              <a:latin typeface="Adobe 繁黑體 Std B" pitchFamily="34" charset="-120"/>
              <a:ea typeface="Adobe 繁黑體 Std B" pitchFamily="34" charset="-120"/>
            </a:endParaRPr>
          </a:p>
        </p:txBody>
      </p:sp>
    </p:spTree>
    <p:extLst>
      <p:ext uri="{BB962C8B-B14F-4D97-AF65-F5344CB8AC3E}">
        <p14:creationId xmlns:p14="http://schemas.microsoft.com/office/powerpoint/2010/main" val="2550387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338552"/>
            <a:ext cx="1630462" cy="57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6128300" y="442274"/>
            <a:ext cx="1107996" cy="369332"/>
          </a:xfrm>
          <a:prstGeom prst="rect">
            <a:avLst/>
          </a:prstGeom>
        </p:spPr>
        <p:txBody>
          <a:bodyPr wrap="none">
            <a:spAutoFit/>
          </a:bodyPr>
          <a:lstStyle/>
          <a:p>
            <a:r>
              <a:rPr lang="zh-TW" altLang="en-US" dirty="0">
                <a:solidFill>
                  <a:schemeClr val="accent6">
                    <a:lumMod val="75000"/>
                  </a:schemeClr>
                </a:solidFill>
                <a:latin typeface="Adobe 繁黑體 Std B" pitchFamily="34" charset="-120"/>
                <a:ea typeface="Adobe 繁黑體 Std B" pitchFamily="34" charset="-120"/>
              </a:rPr>
              <a:t>平台介紹</a:t>
            </a:r>
            <a:endParaRPr lang="zh-TW" altLang="en-US" dirty="0">
              <a:solidFill>
                <a:schemeClr val="accent6">
                  <a:lumMod val="75000"/>
                </a:schemeClr>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91" t="11095" r="11404" b="19672"/>
          <a:stretch/>
        </p:blipFill>
        <p:spPr bwMode="auto">
          <a:xfrm>
            <a:off x="217433" y="918776"/>
            <a:ext cx="8649325" cy="4075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997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338552"/>
            <a:ext cx="1630462" cy="57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6128300" y="442274"/>
            <a:ext cx="1107996" cy="369332"/>
          </a:xfrm>
          <a:prstGeom prst="rect">
            <a:avLst/>
          </a:prstGeom>
        </p:spPr>
        <p:txBody>
          <a:bodyPr wrap="none">
            <a:spAutoFit/>
          </a:bodyPr>
          <a:lstStyle/>
          <a:p>
            <a:r>
              <a:rPr lang="zh-TW" altLang="en-US" dirty="0">
                <a:solidFill>
                  <a:schemeClr val="accent6">
                    <a:lumMod val="75000"/>
                  </a:schemeClr>
                </a:solidFill>
                <a:latin typeface="Adobe 繁黑體 Std B" pitchFamily="34" charset="-120"/>
                <a:ea typeface="Adobe 繁黑體 Std B" pitchFamily="34" charset="-120"/>
              </a:rPr>
              <a:t>平台介紹</a:t>
            </a:r>
            <a:endParaRPr lang="zh-TW" altLang="en-US" dirty="0">
              <a:solidFill>
                <a:schemeClr val="accent6">
                  <a:lumMod val="75000"/>
                </a:schemeClr>
              </a:solidFill>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364" t="11095" r="14169" b="6250"/>
          <a:stretch/>
        </p:blipFill>
        <p:spPr bwMode="auto">
          <a:xfrm>
            <a:off x="600848" y="1124744"/>
            <a:ext cx="8265910" cy="530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795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7522" y="645835"/>
            <a:ext cx="6676805" cy="369332"/>
          </a:xfrm>
          <a:prstGeom prst="rect">
            <a:avLst/>
          </a:prstGeom>
        </p:spPr>
        <p:txBody>
          <a:bodyPr wrap="square">
            <a:spAutoFit/>
          </a:bodyPr>
          <a:lstStyle/>
          <a:p>
            <a:r>
              <a:rPr lang="en-US" altLang="zh-TW" dirty="0" err="1"/>
              <a:t>Issuu</a:t>
            </a:r>
            <a:r>
              <a:rPr lang="zh-TW" altLang="en-US" dirty="0"/>
              <a:t>已經發展成為同行業中最大的出版網絡之一。</a:t>
            </a:r>
            <a:endParaRPr lang="zh-TW" altLang="en-US" dirty="0"/>
          </a:p>
        </p:txBody>
      </p:sp>
      <p:sp>
        <p:nvSpPr>
          <p:cNvPr id="4" name="矩形 3"/>
          <p:cNvSpPr/>
          <p:nvPr/>
        </p:nvSpPr>
        <p:spPr>
          <a:xfrm>
            <a:off x="847497" y="1916832"/>
            <a:ext cx="7109639" cy="3416320"/>
          </a:xfrm>
          <a:prstGeom prst="rect">
            <a:avLst/>
          </a:prstGeom>
        </p:spPr>
        <p:txBody>
          <a:bodyPr wrap="none">
            <a:spAutoFit/>
          </a:bodyPr>
          <a:lstStyle/>
          <a:p>
            <a:r>
              <a:rPr lang="zh-TW" altLang="en-US" dirty="0">
                <a:solidFill>
                  <a:schemeClr val="accent6">
                    <a:lumMod val="75000"/>
                  </a:schemeClr>
                </a:solidFill>
              </a:rPr>
              <a:t>嵌入式閱讀器</a:t>
            </a:r>
          </a:p>
          <a:p>
            <a:r>
              <a:rPr lang="zh-TW" altLang="en-US" dirty="0"/>
              <a:t>可內</a:t>
            </a:r>
            <a:r>
              <a:rPr lang="zh-TW" altLang="en-US" dirty="0" smtClean="0"/>
              <a:t>嵌在</a:t>
            </a:r>
            <a:r>
              <a:rPr lang="zh-TW" altLang="en-US" dirty="0"/>
              <a:t>網頁裡。</a:t>
            </a:r>
          </a:p>
          <a:p>
            <a:endParaRPr lang="en-US" altLang="zh-TW" dirty="0" smtClean="0">
              <a:solidFill>
                <a:schemeClr val="accent6">
                  <a:lumMod val="75000"/>
                </a:schemeClr>
              </a:solidFill>
            </a:endParaRPr>
          </a:p>
          <a:p>
            <a:r>
              <a:rPr lang="zh-TW" altLang="en-US" dirty="0" smtClean="0">
                <a:solidFill>
                  <a:schemeClr val="accent6">
                    <a:lumMod val="75000"/>
                  </a:schemeClr>
                </a:solidFill>
              </a:rPr>
              <a:t>分析</a:t>
            </a:r>
            <a:endParaRPr lang="en-US" altLang="zh-TW" dirty="0" smtClean="0">
              <a:solidFill>
                <a:schemeClr val="accent6">
                  <a:lumMod val="75000"/>
                </a:schemeClr>
              </a:solidFill>
            </a:endParaRPr>
          </a:p>
          <a:p>
            <a:r>
              <a:rPr lang="zh-TW" altLang="en-US" dirty="0"/>
              <a:t>跟踪和了解讀者的數字參與每一塊內容在您的出版物在所有平台上</a:t>
            </a:r>
            <a:r>
              <a:rPr lang="zh-TW" altLang="en-US" dirty="0" smtClean="0"/>
              <a:t>。</a:t>
            </a:r>
            <a:endParaRPr lang="en-US" altLang="zh-TW" dirty="0" smtClean="0"/>
          </a:p>
          <a:p>
            <a:endParaRPr lang="en-US" altLang="zh-TW" dirty="0" smtClean="0"/>
          </a:p>
          <a:p>
            <a:r>
              <a:rPr lang="zh-TW" altLang="en-US" dirty="0">
                <a:solidFill>
                  <a:schemeClr val="accent6">
                    <a:lumMod val="75000"/>
                  </a:schemeClr>
                </a:solidFill>
              </a:rPr>
              <a:t>社會共享</a:t>
            </a:r>
          </a:p>
          <a:p>
            <a:r>
              <a:rPr lang="zh-TW" altLang="en-US" dirty="0"/>
              <a:t>分享到</a:t>
            </a:r>
            <a:r>
              <a:rPr lang="en-US" altLang="zh-TW" dirty="0"/>
              <a:t>Facebook</a:t>
            </a:r>
            <a:r>
              <a:rPr lang="zh-TW" altLang="en-US" dirty="0"/>
              <a:t>，谷歌，</a:t>
            </a:r>
            <a:r>
              <a:rPr lang="en-US" altLang="zh-TW" dirty="0"/>
              <a:t>LinkedIn</a:t>
            </a:r>
            <a:r>
              <a:rPr lang="zh-TW" altLang="en-US" dirty="0"/>
              <a:t>，</a:t>
            </a:r>
            <a:r>
              <a:rPr lang="en-US" altLang="zh-TW" dirty="0"/>
              <a:t>QQ</a:t>
            </a:r>
            <a:r>
              <a:rPr lang="zh-TW" altLang="en-US" dirty="0"/>
              <a:t>空間，微博或電子郵件的</a:t>
            </a:r>
            <a:r>
              <a:rPr lang="en-US" altLang="zh-TW" dirty="0" err="1" smtClean="0"/>
              <a:t>issuu</a:t>
            </a:r>
            <a:endParaRPr lang="en-US" altLang="zh-TW" dirty="0" smtClean="0"/>
          </a:p>
          <a:p>
            <a:r>
              <a:rPr lang="zh-TW" altLang="en-US" dirty="0" smtClean="0"/>
              <a:t>鏈</a:t>
            </a:r>
            <a:r>
              <a:rPr lang="zh-TW" altLang="en-US" dirty="0"/>
              <a:t>接，讓你的追隨者讀你的整個發布</a:t>
            </a:r>
            <a:r>
              <a:rPr lang="zh-TW" altLang="en-US" dirty="0" smtClean="0"/>
              <a:t>。</a:t>
            </a:r>
            <a:endParaRPr lang="en-US" altLang="zh-TW" dirty="0" smtClean="0"/>
          </a:p>
          <a:p>
            <a:endParaRPr lang="en-US" altLang="zh-TW" dirty="0"/>
          </a:p>
          <a:p>
            <a:r>
              <a:rPr lang="zh-TW" altLang="en-US" dirty="0">
                <a:solidFill>
                  <a:schemeClr val="accent6">
                    <a:lumMod val="75000"/>
                  </a:schemeClr>
                </a:solidFill>
              </a:rPr>
              <a:t>無限發布</a:t>
            </a:r>
          </a:p>
          <a:p>
            <a:r>
              <a:rPr lang="zh-TW" altLang="en-US" dirty="0"/>
              <a:t>可以將</a:t>
            </a:r>
            <a:r>
              <a:rPr lang="en-US" altLang="zh-TW" dirty="0"/>
              <a:t>PPT</a:t>
            </a:r>
            <a:r>
              <a:rPr lang="zh-TW" altLang="en-US" dirty="0"/>
              <a:t>、</a:t>
            </a:r>
            <a:r>
              <a:rPr lang="en-US" altLang="zh-TW" dirty="0"/>
              <a:t>WORD</a:t>
            </a:r>
            <a:r>
              <a:rPr lang="zh-TW" altLang="en-US" dirty="0"/>
              <a:t>或</a:t>
            </a:r>
            <a:r>
              <a:rPr lang="en-US" altLang="zh-TW" dirty="0"/>
              <a:t>PDF</a:t>
            </a:r>
            <a:r>
              <a:rPr lang="zh-TW" altLang="en-US" dirty="0"/>
              <a:t>檔案上傳變成可翻頁的電子</a:t>
            </a:r>
            <a:r>
              <a:rPr lang="zh-TW" altLang="en-US" dirty="0" smtClean="0"/>
              <a:t>書</a:t>
            </a:r>
            <a:endParaRPr lang="zh-TW" altLang="en-US"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338552"/>
            <a:ext cx="1630462" cy="57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920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663</TotalTime>
  <Words>495</Words>
  <Application>Microsoft Office PowerPoint</Application>
  <PresentationFormat>如螢幕大小 (4:3)</PresentationFormat>
  <Paragraphs>68</Paragraphs>
  <Slides>15</Slides>
  <Notes>1</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903-101</dc:creator>
  <cp:lastModifiedBy>張舒涵</cp:lastModifiedBy>
  <cp:revision>15</cp:revision>
  <dcterms:created xsi:type="dcterms:W3CDTF">2015-06-01T11:50:43Z</dcterms:created>
  <dcterms:modified xsi:type="dcterms:W3CDTF">2015-06-22T11:54:22Z</dcterms:modified>
</cp:coreProperties>
</file>