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9" r:id="rId5"/>
    <p:sldId id="258" r:id="rId6"/>
    <p:sldId id="260" r:id="rId7"/>
    <p:sldId id="262" r:id="rId8"/>
    <p:sldId id="264" r:id="rId9"/>
    <p:sldId id="265" r:id="rId10"/>
    <p:sldId id="266" r:id="rId11"/>
    <p:sldId id="261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1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824" y="-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CC997-3F51-4B40-B5F1-C44BB3ACF9C0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0FDB-EC6A-4F2E-9801-299A35C806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1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34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11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04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3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99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8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35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59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0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19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7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11C6-BEA2-48F7-9D7F-C4EE560A360C}" type="datetimeFigureOut">
              <a:rPr lang="zh-CN" altLang="en-US" smtClean="0"/>
              <a:t>2015/6/22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9F06-BC85-496E-8B11-0E853B54F5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70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http://www.quora.com/I-am-24-years-old-and-just-started-learning-coding-I-want-to-be-a-programmer-Am-I-too-late-in-the-game" TargetMode="External"/><Relationship Id="rId5" Type="http://schemas.openxmlformats.org/officeDocument/2006/relationships/hyperlink" Target="http://kuailiyu.cyzone.cn/article/39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jpeg"/><Relationship Id="rId5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圖片 2" descr="Quora-Logo-EPS-vector-image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9" y="-1074753"/>
            <a:ext cx="10287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08693" y="4931009"/>
            <a:ext cx="10574614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數位多媒體整合設計</a:t>
            </a:r>
            <a:endParaRPr lang="en-US" altLang="zh-TW" sz="2000" b="1" dirty="0" smtClean="0">
              <a:latin typeface="微軟正黑體"/>
              <a:ea typeface="微軟正黑體"/>
              <a:cs typeface="微軟正黑體"/>
              <a:sym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000" b="1" dirty="0" smtClean="0">
                <a:latin typeface="微軟正黑體"/>
                <a:ea typeface="微軟正黑體"/>
                <a:cs typeface="微軟正黑體"/>
                <a:sym typeface="微软雅黑" panose="020B0503020204020204" pitchFamily="34" charset="-122"/>
              </a:rPr>
              <a:t>圖文二</a:t>
            </a:r>
            <a:r>
              <a:rPr lang="en-US" altLang="zh-TW" sz="2000" b="1" dirty="0" smtClean="0">
                <a:latin typeface="微軟正黑體"/>
                <a:ea typeface="微軟正黑體"/>
                <a:cs typeface="微軟正黑體"/>
                <a:sym typeface="微软雅黑" panose="020B0503020204020204" pitchFamily="34" charset="-122"/>
              </a:rPr>
              <a:t>10250801</a:t>
            </a:r>
            <a:r>
              <a:rPr lang="zh-TW" altLang="en-US" sz="2000" b="1" dirty="0" smtClean="0">
                <a:latin typeface="微軟正黑體"/>
                <a:ea typeface="微軟正黑體"/>
                <a:cs typeface="微軟正黑體"/>
                <a:sym typeface="微软雅黑" panose="020B0503020204020204" pitchFamily="34" charset="-122"/>
              </a:rPr>
              <a:t>廖文瑄</a:t>
            </a:r>
            <a:endParaRPr lang="zh-CN" altLang="en-US" sz="2000" b="1" dirty="0">
              <a:latin typeface="微軟正黑體"/>
              <a:ea typeface="微軟正黑體"/>
              <a:cs typeface="微軟正黑體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76777" y="3810001"/>
            <a:ext cx="9750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solidFill>
                  <a:srgbClr val="CA1A0F"/>
                </a:solidFill>
              </a:rPr>
              <a:t>Your Best Source for Knowledge.</a:t>
            </a:r>
            <a:endParaRPr lang="zh-TW" altLang="en-US" sz="4800" b="1" dirty="0">
              <a:solidFill>
                <a:srgbClr val="CA1A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8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圖片 4" descr="螢幕快照 2015-06-22 上午1.31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60" y="927805"/>
            <a:ext cx="7073900" cy="2857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95222" y="3825502"/>
            <a:ext cx="9694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我 </a:t>
            </a:r>
            <a:r>
              <a:rPr lang="en-US" altLang="zh-TW" sz="2800" dirty="0">
                <a:latin typeface="微軟正黑體"/>
                <a:ea typeface="微軟正黑體"/>
                <a:cs typeface="微軟正黑體"/>
              </a:rPr>
              <a:t>24 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歲才剛開始學 </a:t>
            </a:r>
            <a:r>
              <a:rPr lang="en-US" altLang="zh-TW" sz="2800" dirty="0">
                <a:latin typeface="微軟正黑體"/>
                <a:ea typeface="微軟正黑體"/>
                <a:cs typeface="微軟正黑體"/>
              </a:rPr>
              <a:t>Coding</a:t>
            </a:r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，</a:t>
            </a:r>
            <a:endParaRPr lang="en-US" altLang="zh-TW" sz="2800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sz="2800" dirty="0" smtClean="0">
                <a:latin typeface="微軟正黑體"/>
                <a:ea typeface="微軟正黑體"/>
                <a:cs typeface="微軟正黑體"/>
              </a:rPr>
              <a:t>對想成為程式設計師的我來說會太晚嗎</a:t>
            </a:r>
            <a:r>
              <a:rPr lang="zh-TW" altLang="en-US" sz="2800" dirty="0">
                <a:latin typeface="微軟正黑體"/>
                <a:ea typeface="微軟正黑體"/>
                <a:cs typeface="微軟正黑體"/>
              </a:rPr>
              <a:t>？</a:t>
            </a:r>
          </a:p>
        </p:txBody>
      </p:sp>
      <p:pic>
        <p:nvPicPr>
          <p:cNvPr id="3" name="圖片 2" descr="螢幕快照 2015-06-22 上午1.31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6959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604000" y="584454"/>
            <a:ext cx="7549444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/>
                <a:ea typeface="微軟正黑體"/>
                <a:cs typeface="微軟正黑體"/>
              </a:rPr>
              <a:t>哈哈絕對不會！我今年 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63 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歲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，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八個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月前我才決定自學 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Blender 3D 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，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那是一個可以做 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3D 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電腦繪圖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的開源軟體，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用 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Python 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寫的，你可以看看。</a:t>
            </a:r>
          </a:p>
          <a:p>
            <a:endParaRPr lang="zh-TW" altLang="en-US" dirty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dirty="0">
                <a:latin typeface="微軟正黑體"/>
                <a:ea typeface="微軟正黑體"/>
                <a:cs typeface="微軟正黑體"/>
              </a:rPr>
              <a:t>而這個是我上禮拜做的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：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endParaRPr lang="zh-TW" altLang="en-US" dirty="0">
              <a:latin typeface="微軟正黑體"/>
              <a:ea typeface="微軟正黑體"/>
              <a:cs typeface="微軟正黑體"/>
            </a:endParaRPr>
          </a:p>
          <a:p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endParaRPr lang="en-US" altLang="zh-TW" dirty="0">
              <a:latin typeface="微軟正黑體"/>
              <a:ea typeface="微軟正黑體"/>
              <a:cs typeface="微軟正黑體"/>
            </a:endParaRPr>
          </a:p>
          <a:p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endParaRPr lang="en-US" altLang="zh-TW" dirty="0">
              <a:latin typeface="微軟正黑體"/>
              <a:ea typeface="微軟正黑體"/>
              <a:cs typeface="微軟正黑體"/>
            </a:endParaRPr>
          </a:p>
          <a:p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endParaRPr lang="en-US" altLang="zh-TW" dirty="0">
              <a:latin typeface="微軟正黑體"/>
              <a:ea typeface="微軟正黑體"/>
              <a:cs typeface="微軟正黑體"/>
            </a:endParaRPr>
          </a:p>
          <a:p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去年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夏天，我則學了 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HTML5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、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CSS3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、</a:t>
            </a:r>
            <a:endParaRPr lang="en-US" altLang="zh-TW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en-US" altLang="zh-TW" dirty="0" err="1" smtClean="0">
                <a:latin typeface="微軟正黑體"/>
                <a:ea typeface="微軟正黑體"/>
                <a:cs typeface="微軟正黑體"/>
              </a:rPr>
              <a:t>Javascript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、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PHP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，所以就我來看，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24 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歲絕對辦的到！</a:t>
            </a:r>
          </a:p>
          <a:p>
            <a:endParaRPr lang="zh-TW" altLang="en-US" dirty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dirty="0">
                <a:latin typeface="微軟正黑體"/>
                <a:ea typeface="微軟正黑體"/>
                <a:cs typeface="微軟正黑體"/>
              </a:rPr>
              <a:t>另外，因為有一些網友要求，這是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我的</a:t>
            </a:r>
            <a:r>
              <a:rPr lang="zh-TW" altLang="zh-TW" dirty="0" smtClean="0">
                <a:latin typeface="微軟正黑體"/>
                <a:ea typeface="微軟正黑體"/>
                <a:cs typeface="微軟正黑體"/>
              </a:rPr>
              <a:t>3</a:t>
            </a:r>
            <a:r>
              <a:rPr lang="en-US" altLang="zh-TW" dirty="0" smtClean="0">
                <a:latin typeface="微軟正黑體"/>
                <a:ea typeface="微軟正黑體"/>
                <a:cs typeface="微軟正黑體"/>
              </a:rPr>
              <a:t>D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作品集</a:t>
            </a:r>
            <a:endParaRPr lang="zh-TW" altLang="en-US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90188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3258" y="2441781"/>
            <a:ext cx="10825484" cy="1974438"/>
          </a:xfrm>
          <a:custGeom>
            <a:avLst/>
            <a:gdLst/>
            <a:ahLst/>
            <a:cxnLst/>
            <a:rect l="l" t="t" r="r" b="b"/>
            <a:pathLst>
              <a:path w="10825484" h="1974438">
                <a:moveTo>
                  <a:pt x="10374291" y="1395103"/>
                </a:moveTo>
                <a:lnTo>
                  <a:pt x="10823025" y="1395103"/>
                </a:lnTo>
                <a:lnTo>
                  <a:pt x="10825484" y="1411194"/>
                </a:lnTo>
                <a:cubicBezTo>
                  <a:pt x="10825484" y="1594423"/>
                  <a:pt x="10760572" y="1734104"/>
                  <a:pt x="10630751" y="1830238"/>
                </a:cubicBezTo>
                <a:cubicBezTo>
                  <a:pt x="10500930" y="1926371"/>
                  <a:pt x="10316468" y="1974438"/>
                  <a:pt x="10077366" y="1974438"/>
                </a:cubicBezTo>
                <a:cubicBezTo>
                  <a:pt x="9858807" y="1974438"/>
                  <a:pt x="9679685" y="1939107"/>
                  <a:pt x="9540004" y="1868445"/>
                </a:cubicBezTo>
                <a:lnTo>
                  <a:pt x="9540004" y="1460493"/>
                </a:lnTo>
                <a:cubicBezTo>
                  <a:pt x="9693653" y="1587849"/>
                  <a:pt x="9868255" y="1651528"/>
                  <a:pt x="10063809" y="1651528"/>
                </a:cubicBezTo>
                <a:cubicBezTo>
                  <a:pt x="10174733" y="1651528"/>
                  <a:pt x="10258131" y="1632424"/>
                  <a:pt x="10314003" y="1594217"/>
                </a:cubicBezTo>
                <a:cubicBezTo>
                  <a:pt x="10369875" y="1556010"/>
                  <a:pt x="10397812" y="1506916"/>
                  <a:pt x="10397812" y="1446936"/>
                </a:cubicBezTo>
                <a:close/>
                <a:moveTo>
                  <a:pt x="8538070" y="1395103"/>
                </a:moveTo>
                <a:lnTo>
                  <a:pt x="9027048" y="1395103"/>
                </a:lnTo>
                <a:lnTo>
                  <a:pt x="9431536" y="1941161"/>
                </a:lnTo>
                <a:lnTo>
                  <a:pt x="8916358" y="1941161"/>
                </a:lnTo>
                <a:close/>
                <a:moveTo>
                  <a:pt x="7874910" y="1395103"/>
                </a:moveTo>
                <a:lnTo>
                  <a:pt x="8281630" y="1395103"/>
                </a:lnTo>
                <a:lnTo>
                  <a:pt x="8281630" y="1941161"/>
                </a:lnTo>
                <a:lnTo>
                  <a:pt x="7874910" y="1941161"/>
                </a:lnTo>
                <a:close/>
                <a:moveTo>
                  <a:pt x="6654836" y="1395103"/>
                </a:moveTo>
                <a:lnTo>
                  <a:pt x="7428914" y="1395103"/>
                </a:lnTo>
                <a:lnTo>
                  <a:pt x="7428914" y="1941161"/>
                </a:lnTo>
                <a:lnTo>
                  <a:pt x="7012335" y="1941161"/>
                </a:lnTo>
                <a:close/>
                <a:moveTo>
                  <a:pt x="5731785" y="1395103"/>
                </a:moveTo>
                <a:lnTo>
                  <a:pt x="6117553" y="1395103"/>
                </a:lnTo>
                <a:lnTo>
                  <a:pt x="6117553" y="1941161"/>
                </a:lnTo>
                <a:lnTo>
                  <a:pt x="5731785" y="1941161"/>
                </a:lnTo>
                <a:close/>
                <a:moveTo>
                  <a:pt x="3830366" y="1395103"/>
                </a:moveTo>
                <a:lnTo>
                  <a:pt x="5296765" y="1395103"/>
                </a:lnTo>
                <a:lnTo>
                  <a:pt x="5492767" y="1941161"/>
                </a:lnTo>
                <a:lnTo>
                  <a:pt x="5049074" y="1941161"/>
                </a:lnTo>
                <a:lnTo>
                  <a:pt x="4906106" y="1503630"/>
                </a:lnTo>
                <a:lnTo>
                  <a:pt x="4212218" y="1503630"/>
                </a:lnTo>
                <a:lnTo>
                  <a:pt x="4071715" y="1941161"/>
                </a:lnTo>
                <a:lnTo>
                  <a:pt x="3630486" y="1941161"/>
                </a:lnTo>
                <a:close/>
                <a:moveTo>
                  <a:pt x="2980018" y="1395103"/>
                </a:moveTo>
                <a:lnTo>
                  <a:pt x="3386738" y="1395103"/>
                </a:lnTo>
                <a:lnTo>
                  <a:pt x="3386738" y="1941161"/>
                </a:lnTo>
                <a:lnTo>
                  <a:pt x="2980018" y="1941161"/>
                </a:lnTo>
                <a:close/>
                <a:moveTo>
                  <a:pt x="1759861" y="1395103"/>
                </a:moveTo>
                <a:lnTo>
                  <a:pt x="2166580" y="1395103"/>
                </a:lnTo>
                <a:lnTo>
                  <a:pt x="2166580" y="1941161"/>
                </a:lnTo>
                <a:lnTo>
                  <a:pt x="1759861" y="1941161"/>
                </a:lnTo>
                <a:close/>
                <a:moveTo>
                  <a:pt x="543525" y="1395103"/>
                </a:moveTo>
                <a:lnTo>
                  <a:pt x="951477" y="1395103"/>
                </a:lnTo>
                <a:lnTo>
                  <a:pt x="951477" y="1941161"/>
                </a:lnTo>
                <a:lnTo>
                  <a:pt x="543525" y="1941161"/>
                </a:lnTo>
                <a:close/>
                <a:moveTo>
                  <a:pt x="8889244" y="32045"/>
                </a:moveTo>
                <a:lnTo>
                  <a:pt x="9374842" y="32045"/>
                </a:lnTo>
                <a:lnTo>
                  <a:pt x="8879545" y="692738"/>
                </a:lnTo>
                <a:lnTo>
                  <a:pt x="8437244" y="692738"/>
                </a:lnTo>
                <a:close/>
                <a:moveTo>
                  <a:pt x="7874910" y="32045"/>
                </a:moveTo>
                <a:lnTo>
                  <a:pt x="8281630" y="32045"/>
                </a:lnTo>
                <a:lnTo>
                  <a:pt x="8281630" y="692738"/>
                </a:lnTo>
                <a:lnTo>
                  <a:pt x="7874910" y="692738"/>
                </a:lnTo>
                <a:close/>
                <a:moveTo>
                  <a:pt x="7043147" y="32045"/>
                </a:moveTo>
                <a:lnTo>
                  <a:pt x="7428914" y="32045"/>
                </a:lnTo>
                <a:lnTo>
                  <a:pt x="7428914" y="692738"/>
                </a:lnTo>
                <a:lnTo>
                  <a:pt x="7043147" y="692738"/>
                </a:lnTo>
                <a:close/>
                <a:moveTo>
                  <a:pt x="5731785" y="32045"/>
                </a:moveTo>
                <a:lnTo>
                  <a:pt x="6175479" y="32045"/>
                </a:lnTo>
                <a:lnTo>
                  <a:pt x="6604184" y="692738"/>
                </a:lnTo>
                <a:lnTo>
                  <a:pt x="6195416" y="692738"/>
                </a:lnTo>
                <a:lnTo>
                  <a:pt x="6149597" y="619323"/>
                </a:lnTo>
                <a:cubicBezTo>
                  <a:pt x="6134396" y="593441"/>
                  <a:pt x="6122072" y="570640"/>
                  <a:pt x="6112623" y="550920"/>
                </a:cubicBezTo>
                <a:lnTo>
                  <a:pt x="6106460" y="550920"/>
                </a:lnTo>
                <a:cubicBezTo>
                  <a:pt x="6110158" y="583787"/>
                  <a:pt x="6112931" y="625588"/>
                  <a:pt x="6114780" y="676326"/>
                </a:cubicBezTo>
                <a:lnTo>
                  <a:pt x="6115192" y="692738"/>
                </a:lnTo>
                <a:lnTo>
                  <a:pt x="5731785" y="692738"/>
                </a:lnTo>
                <a:close/>
                <a:moveTo>
                  <a:pt x="4329304" y="32045"/>
                </a:moveTo>
                <a:lnTo>
                  <a:pt x="4807507" y="32045"/>
                </a:lnTo>
                <a:lnTo>
                  <a:pt x="5044657" y="692738"/>
                </a:lnTo>
                <a:lnTo>
                  <a:pt x="4647210" y="692738"/>
                </a:lnTo>
                <a:lnTo>
                  <a:pt x="4593055" y="527503"/>
                </a:lnTo>
                <a:cubicBezTo>
                  <a:pt x="4579087" y="485599"/>
                  <a:pt x="4569227" y="430137"/>
                  <a:pt x="4563475" y="361118"/>
                </a:cubicBezTo>
                <a:lnTo>
                  <a:pt x="4552383" y="361118"/>
                </a:lnTo>
                <a:cubicBezTo>
                  <a:pt x="4547453" y="416991"/>
                  <a:pt x="4536361" y="470809"/>
                  <a:pt x="4519106" y="522573"/>
                </a:cubicBezTo>
                <a:lnTo>
                  <a:pt x="4463433" y="692738"/>
                </a:lnTo>
                <a:lnTo>
                  <a:pt x="4087462" y="692738"/>
                </a:lnTo>
                <a:close/>
                <a:moveTo>
                  <a:pt x="2980018" y="32045"/>
                </a:moveTo>
                <a:lnTo>
                  <a:pt x="3386738" y="32045"/>
                </a:lnTo>
                <a:lnTo>
                  <a:pt x="3386738" y="692738"/>
                </a:lnTo>
                <a:lnTo>
                  <a:pt x="2980018" y="692738"/>
                </a:lnTo>
                <a:close/>
                <a:moveTo>
                  <a:pt x="1759861" y="32045"/>
                </a:moveTo>
                <a:lnTo>
                  <a:pt x="2166580" y="32045"/>
                </a:lnTo>
                <a:lnTo>
                  <a:pt x="2166580" y="692738"/>
                </a:lnTo>
                <a:lnTo>
                  <a:pt x="1759861" y="692738"/>
                </a:lnTo>
                <a:close/>
                <a:moveTo>
                  <a:pt x="0" y="32045"/>
                </a:moveTo>
                <a:lnTo>
                  <a:pt x="1496235" y="32045"/>
                </a:lnTo>
                <a:lnTo>
                  <a:pt x="1496235" y="364815"/>
                </a:lnTo>
                <a:lnTo>
                  <a:pt x="951477" y="364815"/>
                </a:lnTo>
                <a:lnTo>
                  <a:pt x="951477" y="692738"/>
                </a:lnTo>
                <a:lnTo>
                  <a:pt x="543525" y="692738"/>
                </a:lnTo>
                <a:lnTo>
                  <a:pt x="543525" y="364815"/>
                </a:lnTo>
                <a:lnTo>
                  <a:pt x="0" y="364815"/>
                </a:lnTo>
                <a:close/>
                <a:moveTo>
                  <a:pt x="10272099" y="0"/>
                </a:moveTo>
                <a:cubicBezTo>
                  <a:pt x="10458614" y="0"/>
                  <a:pt x="10615139" y="24239"/>
                  <a:pt x="10741675" y="72717"/>
                </a:cubicBezTo>
                <a:lnTo>
                  <a:pt x="10741675" y="454787"/>
                </a:lnTo>
                <a:cubicBezTo>
                  <a:pt x="10613497" y="367691"/>
                  <a:pt x="10463544" y="324144"/>
                  <a:pt x="10291818" y="324144"/>
                </a:cubicBezTo>
                <a:cubicBezTo>
                  <a:pt x="10191577" y="324144"/>
                  <a:pt x="10111466" y="342425"/>
                  <a:pt x="10051484" y="378989"/>
                </a:cubicBezTo>
                <a:cubicBezTo>
                  <a:pt x="9991503" y="415553"/>
                  <a:pt x="9961513" y="464647"/>
                  <a:pt x="9961513" y="526271"/>
                </a:cubicBezTo>
                <a:cubicBezTo>
                  <a:pt x="9961513" y="575570"/>
                  <a:pt x="9982055" y="620967"/>
                  <a:pt x="10023137" y="662460"/>
                </a:cubicBezTo>
                <a:lnTo>
                  <a:pt x="10067375" y="692738"/>
                </a:lnTo>
                <a:lnTo>
                  <a:pt x="9554264" y="692738"/>
                </a:lnTo>
                <a:lnTo>
                  <a:pt x="9532609" y="560780"/>
                </a:lnTo>
                <a:cubicBezTo>
                  <a:pt x="9532609" y="383303"/>
                  <a:pt x="9600190" y="245470"/>
                  <a:pt x="9735352" y="147282"/>
                </a:cubicBezTo>
                <a:cubicBezTo>
                  <a:pt x="9870515" y="49094"/>
                  <a:pt x="10049430" y="0"/>
                  <a:pt x="10272099" y="0"/>
                </a:cubicBezTo>
                <a:close/>
              </a:path>
            </a:pathLst>
          </a:custGeom>
          <a:solidFill>
            <a:srgbClr val="CA1A0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9900" b="1" dirty="0">
              <a:solidFill>
                <a:srgbClr val="9A31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59277" y="3013500"/>
            <a:ext cx="9536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利用暑假開始新的學習計劃吧！</a:t>
            </a:r>
            <a:endParaRPr lang="zh-CN" altLang="en-US" sz="4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044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679222" y="1100667"/>
            <a:ext cx="9313334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資料：</a:t>
            </a:r>
            <a:endParaRPr lang="en-US" altLang="zh-TW" sz="4000" b="1" dirty="0" smtClean="0">
              <a:solidFill>
                <a:srgbClr val="CA1A0F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</a:pPr>
            <a:r>
              <a:rPr lang="en-US" altLang="zh-TW" dirty="0" smtClean="0"/>
              <a:t>http</a:t>
            </a:r>
            <a:r>
              <a:rPr lang="en-US" altLang="zh-TW" dirty="0"/>
              <a:t>://</a:t>
            </a:r>
            <a:r>
              <a:rPr lang="en-US" altLang="zh-TW" dirty="0" err="1"/>
              <a:t>www.inside.com.tw</a:t>
            </a:r>
            <a:r>
              <a:rPr lang="en-US" altLang="zh-TW" dirty="0"/>
              <a:t>/2010/10/01/introduction-to-</a:t>
            </a:r>
            <a:r>
              <a:rPr lang="en-US" altLang="zh-TW" dirty="0" err="1"/>
              <a:t>quora</a:t>
            </a:r>
            <a:endParaRPr lang="zh-TW" altLang="zh-TW" dirty="0"/>
          </a:p>
          <a:p>
            <a:pPr>
              <a:lnSpc>
                <a:spcPct val="150000"/>
              </a:lnSpc>
            </a:pPr>
            <a:r>
              <a:rPr lang="en-US" altLang="zh-TW" dirty="0"/>
              <a:t>http://</a:t>
            </a:r>
            <a:r>
              <a:rPr lang="en-US" altLang="zh-TW" dirty="0" err="1"/>
              <a:t>www.bnext.com.tw</a:t>
            </a:r>
            <a:r>
              <a:rPr lang="en-US" altLang="zh-TW" dirty="0"/>
              <a:t>/article/view/id/14371</a:t>
            </a:r>
            <a:endParaRPr lang="zh-TW" altLang="zh-TW" dirty="0"/>
          </a:p>
          <a:p>
            <a:pPr>
              <a:lnSpc>
                <a:spcPct val="150000"/>
              </a:lnSpc>
            </a:pPr>
            <a:r>
              <a:rPr lang="en-US" altLang="zh-TW" dirty="0"/>
              <a:t>http://</a:t>
            </a:r>
            <a:r>
              <a:rPr lang="en-US" altLang="zh-TW" dirty="0" err="1"/>
              <a:t>buzz.itrue.com.tw</a:t>
            </a:r>
            <a:r>
              <a:rPr lang="en-US" altLang="zh-TW" dirty="0"/>
              <a:t>/blog/?p=86</a:t>
            </a:r>
            <a:endParaRPr lang="zh-TW" altLang="zh-TW" dirty="0"/>
          </a:p>
          <a:p>
            <a:pPr>
              <a:lnSpc>
                <a:spcPct val="150000"/>
              </a:lnSpc>
            </a:pPr>
            <a:r>
              <a:rPr kumimoji="1" lang="en-US" altLang="zh-TW" dirty="0">
                <a:hlinkClick r:id="rId4"/>
              </a:rPr>
              <a:t>http://www.quora.com/I-am-24-years-old-and-just-started-learning-coding-I-want-to-be-a-programmer-Am-I-too-late-in-the-</a:t>
            </a:r>
            <a:r>
              <a:rPr kumimoji="1" lang="en-US" altLang="zh-TW" dirty="0" smtClean="0">
                <a:hlinkClick r:id="rId4"/>
              </a:rPr>
              <a:t>game</a:t>
            </a:r>
            <a:endParaRPr kumimoji="1" lang="en-US" altLang="zh-TW" dirty="0" smtClean="0"/>
          </a:p>
          <a:p>
            <a:pPr>
              <a:lnSpc>
                <a:spcPct val="150000"/>
              </a:lnSpc>
            </a:pPr>
            <a:r>
              <a:rPr kumimoji="1" lang="en-US" altLang="zh-TW" dirty="0">
                <a:hlinkClick r:id="rId5"/>
              </a:rPr>
              <a:t>http://kuailiyu.cyzone.cn/article/39.</a:t>
            </a:r>
            <a:r>
              <a:rPr kumimoji="1" lang="en-US" altLang="zh-TW" dirty="0" smtClean="0">
                <a:hlinkClick r:id="rId5"/>
              </a:rPr>
              <a:t>html</a:t>
            </a:r>
            <a:endParaRPr kumimoji="1" lang="en-US" altLang="zh-TW" dirty="0" smtClean="0"/>
          </a:p>
          <a:p>
            <a:pPr>
              <a:lnSpc>
                <a:spcPct val="150000"/>
              </a:lnSpc>
            </a:pPr>
            <a:r>
              <a:rPr kumimoji="1" lang="en-US" altLang="zh-TW" dirty="0"/>
              <a:t>https://</a:t>
            </a:r>
            <a:r>
              <a:rPr kumimoji="1" lang="en-US" altLang="zh-TW" dirty="0" err="1"/>
              <a:t>www.quora.com</a:t>
            </a:r>
            <a:r>
              <a:rPr kumimoji="1" lang="en-US" altLang="zh-TW" dirty="0"/>
              <a:t>/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568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210776" y="1086556"/>
            <a:ext cx="5178778" cy="486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b="1" dirty="0" smtClean="0">
                <a:solidFill>
                  <a:srgbClr val="CA1A0F"/>
                </a:solidFill>
                <a:latin typeface="Arial Black"/>
                <a:ea typeface="微軟正黑體"/>
                <a:cs typeface="Arial Black"/>
              </a:rPr>
              <a:t>CONTENT</a:t>
            </a: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01.Quora</a:t>
            </a:r>
            <a:r>
              <a:rPr lang="zh-TW" altLang="en-US" sz="2400" b="1" dirty="0" smtClean="0">
                <a:latin typeface="微軟正黑體"/>
                <a:ea typeface="微軟正黑體"/>
                <a:cs typeface="微軟正黑體"/>
              </a:rPr>
              <a:t>簡單介紹</a:t>
            </a:r>
            <a:endParaRPr lang="en-US" altLang="zh-TW" sz="2400" b="1" dirty="0" smtClean="0"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</a:pPr>
            <a:r>
              <a:rPr lang="zh-TW" altLang="zh-TW" sz="2400" b="1" dirty="0" smtClean="0">
                <a:latin typeface="微軟正黑體"/>
                <a:ea typeface="微軟正黑體"/>
                <a:cs typeface="微軟正黑體"/>
              </a:rPr>
              <a:t>0</a:t>
            </a: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2.</a:t>
            </a:r>
            <a:r>
              <a:rPr lang="zh-TW" altLang="en-US" sz="2400" b="1" dirty="0" smtClean="0">
                <a:latin typeface="微軟正黑體"/>
                <a:ea typeface="微軟正黑體"/>
                <a:cs typeface="微軟正黑體"/>
              </a:rPr>
              <a:t>創辦人</a:t>
            </a: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-</a:t>
            </a:r>
            <a:r>
              <a:rPr kumimoji="1" lang="fr-FR" altLang="zh-TW" sz="2400" b="1" dirty="0" smtClean="0">
                <a:latin typeface="微軟正黑體"/>
                <a:ea typeface="微軟正黑體"/>
                <a:cs typeface="微軟正黑體"/>
              </a:rPr>
              <a:t>Adam </a:t>
            </a:r>
            <a:r>
              <a:rPr kumimoji="1" lang="fr-FR" altLang="zh-TW" sz="2400" b="1" dirty="0">
                <a:latin typeface="微軟正黑體"/>
                <a:ea typeface="微軟正黑體"/>
                <a:cs typeface="微軟正黑體"/>
              </a:rPr>
              <a:t>D’Angelo</a:t>
            </a:r>
            <a:endParaRPr lang="en-US" altLang="zh-TW" sz="2400" b="1" dirty="0"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03.</a:t>
            </a:r>
            <a:r>
              <a:rPr kumimoji="1" lang="fr-FR" altLang="zh-TW" sz="2400" b="1" dirty="0"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fr-FR" altLang="zh-TW" sz="2400" b="1" dirty="0" smtClean="0">
                <a:latin typeface="微軟正黑體"/>
                <a:ea typeface="微軟正黑體"/>
                <a:cs typeface="微軟正黑體"/>
              </a:rPr>
              <a:t>Adam</a:t>
            </a:r>
            <a:r>
              <a:rPr kumimoji="1" lang="zh-TW" altLang="en-US" sz="2400" b="1" dirty="0" smtClean="0">
                <a:latin typeface="微軟正黑體"/>
                <a:ea typeface="微軟正黑體"/>
                <a:cs typeface="微軟正黑體"/>
              </a:rPr>
              <a:t>的座右銘</a:t>
            </a:r>
            <a:endParaRPr kumimoji="1" lang="en-US" altLang="zh-TW" sz="2400" b="1" dirty="0" smtClean="0"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</a:pPr>
            <a:r>
              <a:rPr kumimoji="1" lang="zh-TW" altLang="zh-TW" sz="2400" b="1" dirty="0" smtClean="0">
                <a:latin typeface="微軟正黑體"/>
                <a:ea typeface="微軟正黑體"/>
                <a:cs typeface="微軟正黑體"/>
              </a:rPr>
              <a:t>0</a:t>
            </a:r>
            <a:r>
              <a:rPr kumimoji="1" lang="en-US" altLang="zh-TW" sz="2400" b="1" dirty="0" smtClean="0">
                <a:latin typeface="微軟正黑體"/>
                <a:ea typeface="微軟正黑體"/>
                <a:cs typeface="微軟正黑體"/>
              </a:rPr>
              <a:t>4.Quora</a:t>
            </a:r>
            <a:r>
              <a:rPr kumimoji="1" lang="zh-TW" altLang="en-US" sz="2400" b="1" dirty="0" smtClean="0">
                <a:latin typeface="微軟正黑體"/>
                <a:ea typeface="微軟正黑體"/>
                <a:cs typeface="微軟正黑體"/>
              </a:rPr>
              <a:t>為什麼受歡迎？</a:t>
            </a:r>
            <a:endParaRPr kumimoji="1" lang="en-US" altLang="zh-TW" sz="2400" b="1" dirty="0" smtClean="0"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</a:pPr>
            <a:r>
              <a:rPr kumimoji="1" lang="zh-TW" altLang="zh-TW" sz="2400" b="1" dirty="0" smtClean="0">
                <a:latin typeface="微軟正黑體"/>
                <a:ea typeface="微軟正黑體"/>
                <a:cs typeface="微軟正黑體"/>
              </a:rPr>
              <a:t>0</a:t>
            </a:r>
            <a:r>
              <a:rPr kumimoji="1" lang="en-US" altLang="zh-TW" sz="2400" b="1" dirty="0" smtClean="0">
                <a:latin typeface="微軟正黑體"/>
                <a:ea typeface="微軟正黑體"/>
                <a:cs typeface="微軟正黑體"/>
              </a:rPr>
              <a:t>5.</a:t>
            </a:r>
            <a:r>
              <a:rPr kumimoji="1" lang="zh-TW" altLang="en-US" sz="2400" b="1" dirty="0" smtClean="0">
                <a:latin typeface="微軟正黑體"/>
                <a:ea typeface="微軟正黑體"/>
                <a:cs typeface="微軟正黑體"/>
              </a:rPr>
              <a:t>獲利方式</a:t>
            </a:r>
            <a:endParaRPr kumimoji="1" lang="en-US" altLang="zh-TW" sz="2400" b="1" dirty="0" smtClean="0"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</a:pPr>
            <a:r>
              <a:rPr kumimoji="1" lang="zh-TW" altLang="zh-TW" sz="2400" b="1" dirty="0" smtClean="0">
                <a:latin typeface="微軟正黑體"/>
                <a:ea typeface="微軟正黑體"/>
                <a:cs typeface="微軟正黑體"/>
              </a:rPr>
              <a:t>0</a:t>
            </a:r>
            <a:r>
              <a:rPr kumimoji="1" lang="en-US" altLang="zh-TW" sz="2400" b="1" dirty="0" smtClean="0">
                <a:latin typeface="微軟正黑體"/>
                <a:ea typeface="微軟正黑體"/>
                <a:cs typeface="微軟正黑體"/>
              </a:rPr>
              <a:t>6.</a:t>
            </a:r>
            <a:r>
              <a:rPr kumimoji="1" lang="zh-TW" altLang="en-US" sz="2400" b="1" dirty="0" smtClean="0">
                <a:latin typeface="微軟正黑體"/>
                <a:ea typeface="微軟正黑體"/>
                <a:cs typeface="微軟正黑體"/>
              </a:rPr>
              <a:t>網站界面</a:t>
            </a:r>
            <a:endParaRPr lang="en-US" altLang="zh-TW" sz="2400" b="1" dirty="0"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50000"/>
              </a:lnSpc>
            </a:pPr>
            <a:endParaRPr lang="zh-TW" altLang="en-US" sz="2400" b="1" dirty="0">
              <a:solidFill>
                <a:srgbClr val="CA1A0F"/>
              </a:solidFill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" name="圖片 1" descr="why_you_should_join_quora_by_socialmouth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5" y="1340555"/>
            <a:ext cx="6307667" cy="425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2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9098" y="249810"/>
            <a:ext cx="2867759" cy="1975670"/>
          </a:xfrm>
          <a:custGeom>
            <a:avLst/>
            <a:gdLst/>
            <a:ahLst/>
            <a:cxnLst/>
            <a:rect l="l" t="t" r="r" b="b"/>
            <a:pathLst>
              <a:path w="2867759" h="1975670">
                <a:moveTo>
                  <a:pt x="2074040" y="1174241"/>
                </a:moveTo>
                <a:lnTo>
                  <a:pt x="2472132" y="1174241"/>
                </a:lnTo>
                <a:lnTo>
                  <a:pt x="2472132" y="1625645"/>
                </a:lnTo>
                <a:lnTo>
                  <a:pt x="2867759" y="1625645"/>
                </a:lnTo>
                <a:lnTo>
                  <a:pt x="2867759" y="1942393"/>
                </a:lnTo>
                <a:lnTo>
                  <a:pt x="1675948" y="1942393"/>
                </a:lnTo>
                <a:lnTo>
                  <a:pt x="1675948" y="1625645"/>
                </a:lnTo>
                <a:lnTo>
                  <a:pt x="2074040" y="1625645"/>
                </a:lnTo>
                <a:close/>
                <a:moveTo>
                  <a:pt x="0" y="1174241"/>
                </a:moveTo>
                <a:lnTo>
                  <a:pt x="401149" y="1174241"/>
                </a:lnTo>
                <a:lnTo>
                  <a:pt x="413392" y="1298421"/>
                </a:lnTo>
                <a:cubicBezTo>
                  <a:pt x="448672" y="1546150"/>
                  <a:pt x="536872" y="1670014"/>
                  <a:pt x="677991" y="1670014"/>
                </a:cubicBezTo>
                <a:cubicBezTo>
                  <a:pt x="816645" y="1670014"/>
                  <a:pt x="903304" y="1542452"/>
                  <a:pt x="937968" y="1287328"/>
                </a:cubicBezTo>
                <a:lnTo>
                  <a:pt x="948605" y="1174241"/>
                </a:lnTo>
                <a:lnTo>
                  <a:pt x="1350936" y="1174241"/>
                </a:lnTo>
                <a:lnTo>
                  <a:pt x="1349617" y="1200939"/>
                </a:lnTo>
                <a:cubicBezTo>
                  <a:pt x="1327278" y="1413311"/>
                  <a:pt x="1271431" y="1584665"/>
                  <a:pt x="1182076" y="1715000"/>
                </a:cubicBezTo>
                <a:cubicBezTo>
                  <a:pt x="1062936" y="1888780"/>
                  <a:pt x="890800" y="1975670"/>
                  <a:pt x="665666" y="1975670"/>
                </a:cubicBezTo>
                <a:cubicBezTo>
                  <a:pt x="273120" y="1975670"/>
                  <a:pt x="52313" y="1731587"/>
                  <a:pt x="3245" y="1243421"/>
                </a:cubicBezTo>
                <a:close/>
                <a:moveTo>
                  <a:pt x="702641" y="1233"/>
                </a:moveTo>
                <a:cubicBezTo>
                  <a:pt x="1059136" y="1233"/>
                  <a:pt x="1270806" y="215489"/>
                  <a:pt x="1337649" y="644001"/>
                </a:cubicBezTo>
                <a:lnTo>
                  <a:pt x="1346232" y="712576"/>
                </a:lnTo>
                <a:lnTo>
                  <a:pt x="940402" y="712576"/>
                </a:lnTo>
                <a:lnTo>
                  <a:pt x="938430" y="690961"/>
                </a:lnTo>
                <a:cubicBezTo>
                  <a:pt x="904691" y="434912"/>
                  <a:pt x="820343" y="306888"/>
                  <a:pt x="685386" y="306888"/>
                </a:cubicBezTo>
                <a:cubicBezTo>
                  <a:pt x="540569" y="306888"/>
                  <a:pt x="450058" y="438610"/>
                  <a:pt x="413854" y="702053"/>
                </a:cubicBezTo>
                <a:lnTo>
                  <a:pt x="412853" y="712576"/>
                </a:lnTo>
                <a:lnTo>
                  <a:pt x="16480" y="712576"/>
                </a:lnTo>
                <a:lnTo>
                  <a:pt x="38332" y="582348"/>
                </a:lnTo>
                <a:cubicBezTo>
                  <a:pt x="68733" y="456224"/>
                  <a:pt x="114335" y="349614"/>
                  <a:pt x="175138" y="262519"/>
                </a:cubicBezTo>
                <a:cubicBezTo>
                  <a:pt x="296743" y="88328"/>
                  <a:pt x="472577" y="1233"/>
                  <a:pt x="702641" y="1233"/>
                </a:cubicBezTo>
                <a:close/>
                <a:moveTo>
                  <a:pt x="2472132" y="0"/>
                </a:moveTo>
                <a:lnTo>
                  <a:pt x="2472132" y="712576"/>
                </a:lnTo>
                <a:lnTo>
                  <a:pt x="2074040" y="712576"/>
                </a:lnTo>
                <a:lnTo>
                  <a:pt x="2074040" y="404254"/>
                </a:lnTo>
                <a:lnTo>
                  <a:pt x="1664856" y="496691"/>
                </a:lnTo>
                <a:lnTo>
                  <a:pt x="1664856" y="170083"/>
                </a:lnTo>
                <a:close/>
              </a:path>
            </a:pathLst>
          </a:custGeom>
          <a:solidFill>
            <a:srgbClr val="CA1A0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99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8069" y="868817"/>
            <a:ext cx="53843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W</a:t>
            </a:r>
            <a:r>
              <a:rPr kumimoji="1"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hat</a:t>
            </a:r>
            <a:r>
              <a:rPr kumimoji="1"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 </a:t>
            </a:r>
            <a:r>
              <a:rPr kumimoji="1"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is</a:t>
            </a:r>
            <a:r>
              <a:rPr kumimoji="1"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 </a:t>
            </a:r>
            <a:r>
              <a:rPr kumimoji="1" lang="en-US" altLang="zh-TW" sz="3200" b="1" dirty="0" err="1" smtClean="0">
                <a:solidFill>
                  <a:srgbClr val="CA1A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Quora</a:t>
            </a:r>
            <a:r>
              <a:rPr kumimoji="1"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kumimoji="1"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?</a:t>
            </a:r>
            <a:endParaRPr kumimoji="1"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7000" y="3011651"/>
            <a:ext cx="6043083" cy="3740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由</a:t>
            </a:r>
            <a:r>
              <a:rPr lang="en-US" altLang="zh-TW" b="1" dirty="0">
                <a:latin typeface="微軟正黑體"/>
                <a:ea typeface="微軟正黑體"/>
                <a:cs typeface="微軟正黑體"/>
              </a:rPr>
              <a:t>Facebook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前</a:t>
            </a:r>
            <a:r>
              <a:rPr lang="en-US" altLang="zh-TW" b="1" dirty="0">
                <a:latin typeface="微軟正黑體"/>
                <a:ea typeface="微軟正黑體"/>
                <a:cs typeface="微軟正黑體"/>
              </a:rPr>
              <a:t>CTO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亞當</a:t>
            </a:r>
            <a:r>
              <a:rPr lang="en-US" altLang="zh-TW" b="1" dirty="0">
                <a:latin typeface="微軟正黑體"/>
                <a:ea typeface="微軟正黑體"/>
                <a:cs typeface="微軟正黑體"/>
              </a:rPr>
              <a:t>·</a:t>
            </a: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德安傑洛</a:t>
            </a:r>
            <a:endParaRPr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algn="just">
              <a:lnSpc>
                <a:spcPct val="120000"/>
              </a:lnSpc>
            </a:pP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與</a:t>
            </a:r>
            <a:r>
              <a:rPr lang="en-US" altLang="zh-TW" b="1" dirty="0" smtClean="0">
                <a:latin typeface="微軟正黑體"/>
                <a:ea typeface="微軟正黑體"/>
                <a:cs typeface="微軟正黑體"/>
              </a:rPr>
              <a:t>Facebook</a:t>
            </a: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工程技術經理查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理</a:t>
            </a:r>
            <a:r>
              <a:rPr lang="en-US" altLang="zh-TW" b="1" dirty="0">
                <a:latin typeface="微軟正黑體"/>
                <a:ea typeface="微軟正黑體"/>
                <a:cs typeface="微軟正黑體"/>
              </a:rPr>
              <a:t>·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切沃</a:t>
            </a: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創建的</a:t>
            </a:r>
            <a:endParaRPr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pPr algn="just">
              <a:lnSpc>
                <a:spcPct val="120000"/>
              </a:lnSpc>
            </a:pPr>
            <a:r>
              <a:rPr lang="zh-TW" altLang="en-US" b="1" dirty="0" smtClean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社</a:t>
            </a:r>
            <a:r>
              <a:rPr lang="zh-TW" altLang="en-US" b="1" dirty="0" smtClean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群互動問答網站</a:t>
            </a: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。 </a:t>
            </a:r>
            <a:endParaRPr lang="en-US" altLang="zh-TW" sz="1600" dirty="0" smtClean="0">
              <a:latin typeface="微軟正黑體"/>
              <a:ea typeface="微軟正黑體"/>
              <a:cs typeface="微軟正黑體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2009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6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月，亞當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·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安捷羅和查理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·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切沃著手創建</a:t>
            </a:r>
            <a:r>
              <a:rPr lang="en-US" altLang="zh-TW" sz="1600" dirty="0" err="1"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。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2009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12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月，</a:t>
            </a:r>
            <a:r>
              <a:rPr lang="en-US" altLang="zh-TW" sz="1600" dirty="0" err="1"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推出網站的測試版。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2010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3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月，</a:t>
            </a:r>
            <a:r>
              <a:rPr lang="en-US" altLang="zh-TW" sz="1600" dirty="0" err="1"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獲得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了基準資本</a:t>
            </a:r>
            <a:r>
              <a:rPr lang="zh-TW" altLang="en-US" sz="1600" dirty="0" smtClean="0">
                <a:latin typeface="微軟正黑體"/>
                <a:ea typeface="微軟正黑體"/>
                <a:cs typeface="微軟正黑體"/>
              </a:rPr>
              <a:t>公司的</a:t>
            </a:r>
            <a:r>
              <a:rPr lang="zh-TW" altLang="en-US" sz="1600" dirty="0" smtClean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一千一百萬</a:t>
            </a:r>
            <a:r>
              <a:rPr lang="zh-TW" altLang="en-US" sz="1600" dirty="0" smtClean="0">
                <a:latin typeface="微軟正黑體"/>
                <a:ea typeface="微軟正黑體"/>
                <a:cs typeface="微軟正黑體"/>
              </a:rPr>
              <a:t>創業資金</a:t>
            </a:r>
            <a:r>
              <a:rPr lang="zh-TW" altLang="en-US" sz="1600" dirty="0" smtClean="0">
                <a:latin typeface="微軟正黑體"/>
                <a:ea typeface="微軟正黑體"/>
                <a:cs typeface="微軟正黑體"/>
              </a:rPr>
              <a:t>，公司價值預</a:t>
            </a:r>
            <a:r>
              <a:rPr lang="zh-TW" altLang="en-US" sz="1600" dirty="0" smtClean="0">
                <a:latin typeface="微軟正黑體"/>
                <a:ea typeface="微軟正黑體"/>
                <a:cs typeface="微軟正黑體"/>
              </a:rPr>
              <a:t>估</a:t>
            </a:r>
            <a:r>
              <a:rPr lang="zh-TW" altLang="en-US" sz="1600" dirty="0" smtClean="0">
                <a:latin typeface="微軟正黑體"/>
                <a:ea typeface="微軟正黑體"/>
                <a:cs typeface="微軟正黑體"/>
              </a:rPr>
              <a:t>高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達</a:t>
            </a:r>
            <a:r>
              <a:rPr lang="zh-TW" altLang="en-US" sz="1600" b="1" dirty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八千六百萬</a:t>
            </a:r>
            <a:r>
              <a:rPr lang="zh-TW" altLang="en-US" sz="1600" b="1" dirty="0" smtClean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美元</a:t>
            </a:r>
            <a:r>
              <a:rPr lang="zh-TW" altLang="en-US" sz="1600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zh-TW" altLang="en-US" sz="1600" dirty="0">
              <a:latin typeface="微軟正黑體"/>
              <a:ea typeface="微軟正黑體"/>
              <a:cs typeface="微軟正黑體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2010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6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21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日，</a:t>
            </a:r>
            <a:r>
              <a:rPr lang="en-US" altLang="zh-TW" sz="1600" dirty="0" err="1"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向公眾開放。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2011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9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30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日，</a:t>
            </a:r>
            <a:r>
              <a:rPr lang="en-US" altLang="zh-TW" sz="1600" dirty="0" err="1"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推出了</a:t>
            </a:r>
            <a:r>
              <a:rPr lang="en-US" altLang="zh-TW" sz="1600" dirty="0" err="1">
                <a:latin typeface="微軟正黑體"/>
                <a:ea typeface="微軟正黑體"/>
                <a:cs typeface="微軟正黑體"/>
              </a:rPr>
              <a:t>iphone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版</a:t>
            </a:r>
            <a:r>
              <a:rPr lang="zh-TW" altLang="en-US" sz="1600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1600" dirty="0" smtClean="0">
              <a:latin typeface="微軟正黑體"/>
              <a:ea typeface="微軟正黑體"/>
              <a:cs typeface="微軟正黑體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zh-TW" altLang="zh-TW" sz="1600" dirty="0">
                <a:latin typeface="微軟正黑體"/>
                <a:ea typeface="微軟正黑體"/>
                <a:cs typeface="微軟正黑體"/>
              </a:rPr>
              <a:t>2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011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年，</a:t>
            </a:r>
            <a:r>
              <a:rPr lang="zh-TW" altLang="zh-TW" sz="1600" dirty="0">
                <a:latin typeface="微軟正黑體"/>
                <a:ea typeface="微軟正黑體"/>
                <a:cs typeface="微軟正黑體"/>
              </a:rPr>
              <a:t>被</a:t>
            </a:r>
            <a:r>
              <a:rPr lang="en-US" altLang="zh-TW" sz="1600" dirty="0" err="1">
                <a:latin typeface="微軟正黑體"/>
                <a:ea typeface="微軟正黑體"/>
                <a:cs typeface="微軟正黑體"/>
              </a:rPr>
              <a:t>TechOrange</a:t>
            </a:r>
            <a:r>
              <a:rPr lang="zh-TW" altLang="zh-TW" sz="1600" dirty="0">
                <a:latin typeface="微軟正黑體"/>
                <a:ea typeface="微軟正黑體"/>
                <a:cs typeface="微軟正黑體"/>
              </a:rPr>
              <a:t>列為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2011</a:t>
            </a:r>
            <a:r>
              <a:rPr lang="zh-TW" altLang="zh-TW" sz="1600" dirty="0">
                <a:latin typeface="微軟正黑體"/>
                <a:ea typeface="微軟正黑體"/>
                <a:cs typeface="微軟正黑體"/>
              </a:rPr>
              <a:t>年應該知道的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7</a:t>
            </a:r>
            <a:r>
              <a:rPr lang="zh-TW" altLang="zh-TW" sz="1600" dirty="0">
                <a:latin typeface="微軟正黑體"/>
                <a:ea typeface="微軟正黑體"/>
                <a:cs typeface="微軟正黑體"/>
              </a:rPr>
              <a:t>項科技之一 </a:t>
            </a:r>
            <a:endParaRPr lang="zh-TW" altLang="en-US" sz="1600" dirty="0">
              <a:latin typeface="微軟正黑體"/>
              <a:ea typeface="微軟正黑體"/>
              <a:cs typeface="微軟正黑體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2012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5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, </a:t>
            </a:r>
            <a:r>
              <a:rPr lang="en-US" altLang="zh-TW" sz="1600" dirty="0" err="1"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在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B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輪籌資中再次募集了</a:t>
            </a:r>
            <a:r>
              <a:rPr lang="zh-TW" altLang="en-US" sz="1600" b="1" dirty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五千萬美金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。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2012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1600" dirty="0">
                <a:latin typeface="微軟正黑體"/>
                <a:ea typeface="微軟正黑體"/>
                <a:cs typeface="微軟正黑體"/>
              </a:rPr>
              <a:t>9</a:t>
            </a:r>
            <a:r>
              <a:rPr lang="zh-TW" altLang="en-US" sz="1600" dirty="0">
                <a:latin typeface="微軟正黑體"/>
                <a:ea typeface="微軟正黑體"/>
                <a:cs typeface="微軟正黑體"/>
              </a:rPr>
              <a:t>月，</a:t>
            </a:r>
            <a:r>
              <a:rPr lang="en-US" altLang="zh-TW" sz="1600" dirty="0" err="1"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1600" dirty="0" smtClean="0">
                <a:latin typeface="微軟正黑體"/>
                <a:ea typeface="微軟正黑體"/>
                <a:cs typeface="微軟正黑體"/>
              </a:rPr>
              <a:t>推出了首款安卓應用程式。</a:t>
            </a:r>
            <a:endParaRPr lang="en-US" altLang="zh-TW" sz="1600" dirty="0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4" name="等腰三角形 13"/>
          <p:cNvSpPr/>
          <p:nvPr/>
        </p:nvSpPr>
        <p:spPr>
          <a:xfrm rot="10800000">
            <a:off x="2779888" y="2342254"/>
            <a:ext cx="525161" cy="451746"/>
          </a:xfrm>
          <a:prstGeom prst="triangle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圖片 2" descr="enhanced-buzz-wide-26461-1418364881-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74" y="-394393"/>
            <a:ext cx="6051426" cy="4034284"/>
          </a:xfrm>
          <a:prstGeom prst="rect">
            <a:avLst/>
          </a:prstGeom>
        </p:spPr>
      </p:pic>
      <p:pic>
        <p:nvPicPr>
          <p:cNvPr id="2" name="圖片 1" descr="MarceloKrasilcic.CharlieCheever.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68" y="3227496"/>
            <a:ext cx="6057732" cy="403848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293011" y="2710313"/>
            <a:ext cx="185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fr-FR" altLang="zh-TW" b="1" dirty="0" smtClean="0">
                <a:solidFill>
                  <a:schemeClr val="bg1"/>
                </a:solidFill>
              </a:rPr>
              <a:t>Adam D’Angelo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263991" y="3599827"/>
            <a:ext cx="185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 smtClean="0"/>
              <a:t>Charlie</a:t>
            </a:r>
            <a:r>
              <a:rPr kumimoji="1" lang="zh-TW" altLang="en-US" b="1" dirty="0" smtClean="0"/>
              <a:t> </a:t>
            </a:r>
            <a:r>
              <a:rPr kumimoji="1" lang="en-US" altLang="zh-TW" b="1" dirty="0" smtClean="0"/>
              <a:t>Cheever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91382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" y="-637012"/>
            <a:ext cx="5475111" cy="3602003"/>
          </a:xfrm>
          <a:prstGeom prst="rect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767666" y="2975006"/>
            <a:ext cx="6025445" cy="3777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b="1" dirty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亞當</a:t>
            </a:r>
            <a:r>
              <a:rPr lang="en-US" altLang="zh-TW" sz="2400" b="1" dirty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·</a:t>
            </a:r>
            <a:r>
              <a:rPr lang="zh-TW" altLang="en-US" sz="2400" b="1" dirty="0" smtClean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德安傑洛</a:t>
            </a:r>
            <a:r>
              <a:rPr kumimoji="1" lang="fr-FR" altLang="zh-TW" sz="2400" b="1" dirty="0">
                <a:solidFill>
                  <a:srgbClr val="CA1A0F"/>
                </a:solidFill>
              </a:rPr>
              <a:t>Adam </a:t>
            </a:r>
            <a:r>
              <a:rPr kumimoji="1" lang="fr-FR" altLang="zh-TW" sz="2400" b="1" dirty="0" smtClean="0">
                <a:solidFill>
                  <a:srgbClr val="CA1A0F"/>
                </a:solidFill>
              </a:rPr>
              <a:t>D’Angelo</a:t>
            </a:r>
            <a:endParaRPr lang="en-US" altLang="zh-TW" sz="2400" b="1" dirty="0" smtClean="0">
              <a:solidFill>
                <a:srgbClr val="CA1A0F"/>
              </a:solidFill>
              <a:latin typeface="微軟正黑體"/>
              <a:ea typeface="微軟正黑體"/>
              <a:cs typeface="微軟正黑體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是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馬克</a:t>
            </a:r>
            <a:r>
              <a:rPr lang="en-US" altLang="zh-TW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·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祖克柏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的高中同學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。加州理工學院畢業，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2004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年，在大學時參加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了國際大學生程式設計競賽，贏得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團隊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銀牌。並在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2</a:t>
            </a:r>
            <a:r>
              <a:rPr lang="en-US" altLang="zh-TW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003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年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獲得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北美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冠軍賽的冠軍。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曾擔任過</a:t>
            </a:r>
            <a:r>
              <a:rPr lang="en-US" altLang="zh-TW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Facebook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的技術長，在那之前他主導過的</a:t>
            </a:r>
            <a:r>
              <a:rPr lang="en-US" altLang="zh-TW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Facebook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的數據挖掘與分散式系統（包括廣告投放系統，協同過濾系統與垃圾留言偵測）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lang="zh-TW" altLang="en-US" sz="160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600" b="1" dirty="0" smtClean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熱愛知識也樂於分享</a:t>
            </a:r>
            <a:endParaRPr lang="en-US" altLang="zh-TW" sz="1600" b="1" dirty="0" smtClean="0">
              <a:solidFill>
                <a:srgbClr val="CA1A0F"/>
              </a:solidFill>
              <a:latin typeface="微軟正黑體"/>
              <a:ea typeface="微軟正黑體"/>
              <a:cs typeface="微軟正黑體"/>
            </a:endParaRPr>
          </a:p>
          <a:p>
            <a:pPr algn="just">
              <a:lnSpc>
                <a:spcPct val="120000"/>
              </a:lnSpc>
            </a:pPr>
            <a:r>
              <a:rPr lang="en-US" altLang="zh-TW" sz="1600" dirty="0" err="1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Instagram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創辦人凱文</a:t>
            </a:r>
            <a:r>
              <a:rPr lang="en-US" altLang="zh-TW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·</a:t>
            </a:r>
            <a:r>
              <a:rPr lang="en-US" altLang="zh-TW" sz="1600" dirty="0" err="1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Systrom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曾在史丹佛大學的演講中提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到：「當我們存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放照片的機器不斷掛點時，我捲動著自己手機的通訊錄，想找出最聰明的那個人來求救，結果發現亞當</a:t>
            </a:r>
            <a:r>
              <a:rPr lang="en-US" altLang="zh-TW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·</a:t>
            </a:r>
            <a:r>
              <a:rPr lang="zh-TW" altLang="en-US" sz="1600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德安傑洛這個名字，後來他花了三十分鐘在電話中教我們如何解決問題。我怎麼認識他的？七年前在史丹佛大學的一場派對上</a:t>
            </a:r>
            <a:r>
              <a:rPr lang="zh-TW" altLang="en-US" sz="1600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。」</a:t>
            </a:r>
            <a:endParaRPr lang="en-US" altLang="zh-CN" sz="1600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8" name="等腰三角形 17"/>
          <p:cNvSpPr/>
          <p:nvPr/>
        </p:nvSpPr>
        <p:spPr>
          <a:xfrm rot="5400000" flipH="1">
            <a:off x="3336716" y="4920515"/>
            <a:ext cx="440799" cy="392878"/>
          </a:xfrm>
          <a:prstGeom prst="triangle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圖片 18" descr="quora-640x3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2" y="-479774"/>
            <a:ext cx="6938472" cy="3447553"/>
          </a:xfrm>
          <a:prstGeom prst="rect">
            <a:avLst/>
          </a:prstGeom>
        </p:spPr>
      </p:pic>
      <p:pic>
        <p:nvPicPr>
          <p:cNvPr id="20" name="圖片 19" descr="0gFraQc9kK2by_5249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1" r="22401"/>
          <a:stretch/>
        </p:blipFill>
        <p:spPr>
          <a:xfrm>
            <a:off x="9793111" y="2954611"/>
            <a:ext cx="2610556" cy="3959832"/>
          </a:xfrm>
          <a:prstGeom prst="rect">
            <a:avLst/>
          </a:prstGeom>
        </p:spPr>
      </p:pic>
      <p:sp>
        <p:nvSpPr>
          <p:cNvPr id="21" name="文本框 7"/>
          <p:cNvSpPr txBox="1"/>
          <p:nvPr/>
        </p:nvSpPr>
        <p:spPr>
          <a:xfrm>
            <a:off x="-442168" y="4823754"/>
            <a:ext cx="432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CA1A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Founder</a:t>
            </a:r>
            <a:r>
              <a:rPr kumimoji="1"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Introduction</a:t>
            </a:r>
            <a:endParaRPr kumimoji="1"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2" name="文本框 24"/>
          <p:cNvSpPr txBox="1"/>
          <p:nvPr/>
        </p:nvSpPr>
        <p:spPr>
          <a:xfrm>
            <a:off x="125652" y="170213"/>
            <a:ext cx="5137791" cy="347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300" b="1" dirty="0" err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23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建立</a:t>
            </a:r>
            <a:r>
              <a:rPr lang="zh-TW" altLang="en-US" sz="23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目標：</a:t>
            </a:r>
            <a:endParaRPr lang="zh-TW" altLang="en-US" sz="23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r>
              <a:rPr lang="zh-TW" altLang="en-US" sz="23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「</a:t>
            </a:r>
            <a:r>
              <a:rPr lang="zh-TW" altLang="en-US" sz="23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挖掘出網路上未有的維基知識，並賦予其強烈的社會媒體屬性」</a:t>
            </a:r>
            <a:r>
              <a:rPr lang="zh-TW" altLang="en-US" sz="23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3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endParaRPr lang="en-US" altLang="zh-TW" sz="23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r>
              <a:rPr lang="zh-TW" altLang="en-US" sz="23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亞當</a:t>
            </a:r>
            <a:r>
              <a:rPr lang="en-US" altLang="zh-TW" sz="23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·</a:t>
            </a:r>
            <a:r>
              <a:rPr lang="zh-TW" altLang="en-US" sz="23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安捷</a:t>
            </a:r>
            <a:r>
              <a:rPr lang="zh-TW" altLang="en-US" sz="23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羅：</a:t>
            </a:r>
            <a:r>
              <a:rPr lang="zh-TW" altLang="en-US" sz="23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「我們把</a:t>
            </a:r>
            <a:r>
              <a:rPr lang="en-US" altLang="zh-TW" sz="2300" b="1" dirty="0" err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23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當作知識市場，讓人們去分享、學習和展示。</a:t>
            </a:r>
            <a:r>
              <a:rPr lang="zh-TW" altLang="en-US" sz="23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」</a:t>
            </a:r>
            <a:endParaRPr lang="en-US" altLang="zh-TW" sz="23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endParaRPr lang="en-US" altLang="zh-CN" sz="20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endParaRPr lang="en-US" altLang="zh-CN" sz="20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3" name="文本框 13"/>
          <p:cNvSpPr txBox="1"/>
          <p:nvPr/>
        </p:nvSpPr>
        <p:spPr>
          <a:xfrm>
            <a:off x="387108" y="4039145"/>
            <a:ext cx="2852681" cy="1974438"/>
          </a:xfrm>
          <a:custGeom>
            <a:avLst/>
            <a:gdLst/>
            <a:ahLst/>
            <a:cxnLst/>
            <a:rect l="l" t="t" r="r" b="b"/>
            <a:pathLst>
              <a:path w="2852681" h="1974438">
                <a:moveTo>
                  <a:pt x="1958871" y="1274753"/>
                </a:moveTo>
                <a:lnTo>
                  <a:pt x="2411356" y="1274753"/>
                </a:lnTo>
                <a:lnTo>
                  <a:pt x="2047870" y="1602228"/>
                </a:lnTo>
                <a:lnTo>
                  <a:pt x="2047870" y="1609623"/>
                </a:lnTo>
                <a:lnTo>
                  <a:pt x="2835426" y="1609623"/>
                </a:lnTo>
                <a:lnTo>
                  <a:pt x="2835426" y="1941161"/>
                </a:lnTo>
                <a:lnTo>
                  <a:pt x="1590619" y="1941161"/>
                </a:lnTo>
                <a:lnTo>
                  <a:pt x="1590619" y="1628110"/>
                </a:lnTo>
                <a:close/>
                <a:moveTo>
                  <a:pt x="5779" y="1274753"/>
                </a:moveTo>
                <a:lnTo>
                  <a:pt x="408427" y="1274753"/>
                </a:lnTo>
                <a:lnTo>
                  <a:pt x="410639" y="1297189"/>
                </a:lnTo>
                <a:cubicBezTo>
                  <a:pt x="445919" y="1544918"/>
                  <a:pt x="534118" y="1668782"/>
                  <a:pt x="675237" y="1668782"/>
                </a:cubicBezTo>
                <a:cubicBezTo>
                  <a:pt x="813892" y="1668782"/>
                  <a:pt x="900551" y="1541220"/>
                  <a:pt x="935214" y="1286096"/>
                </a:cubicBezTo>
                <a:lnTo>
                  <a:pt x="936281" y="1274753"/>
                </a:lnTo>
                <a:lnTo>
                  <a:pt x="1334208" y="1274753"/>
                </a:lnTo>
                <a:lnTo>
                  <a:pt x="1313356" y="1398407"/>
                </a:lnTo>
                <a:cubicBezTo>
                  <a:pt x="1283571" y="1521758"/>
                  <a:pt x="1238893" y="1626878"/>
                  <a:pt x="1179323" y="1713768"/>
                </a:cubicBezTo>
                <a:cubicBezTo>
                  <a:pt x="1060183" y="1887548"/>
                  <a:pt x="888046" y="1974438"/>
                  <a:pt x="662912" y="1974438"/>
                </a:cubicBezTo>
                <a:cubicBezTo>
                  <a:pt x="326444" y="1974438"/>
                  <a:pt x="116152" y="1795112"/>
                  <a:pt x="32035" y="1436459"/>
                </a:cubicBezTo>
                <a:close/>
                <a:moveTo>
                  <a:pt x="2240137" y="0"/>
                </a:moveTo>
                <a:cubicBezTo>
                  <a:pt x="2428296" y="0"/>
                  <a:pt x="2577427" y="47862"/>
                  <a:pt x="2687528" y="143585"/>
                </a:cubicBezTo>
                <a:cubicBezTo>
                  <a:pt x="2797630" y="239308"/>
                  <a:pt x="2852681" y="371800"/>
                  <a:pt x="2852681" y="541061"/>
                </a:cubicBezTo>
                <a:cubicBezTo>
                  <a:pt x="2852681" y="596933"/>
                  <a:pt x="2844208" y="653473"/>
                  <a:pt x="2827261" y="710681"/>
                </a:cubicBezTo>
                <a:lnTo>
                  <a:pt x="2782282" y="813088"/>
                </a:lnTo>
                <a:lnTo>
                  <a:pt x="2385822" y="813088"/>
                </a:lnTo>
                <a:lnTo>
                  <a:pt x="2432404" y="710219"/>
                </a:lnTo>
                <a:cubicBezTo>
                  <a:pt x="2443908" y="671396"/>
                  <a:pt x="2449659" y="631853"/>
                  <a:pt x="2449659" y="591592"/>
                </a:cubicBezTo>
                <a:cubicBezTo>
                  <a:pt x="2449659" y="410006"/>
                  <a:pt x="2352293" y="319214"/>
                  <a:pt x="2157561" y="319214"/>
                </a:cubicBezTo>
                <a:cubicBezTo>
                  <a:pt x="1994051" y="319214"/>
                  <a:pt x="1835883" y="384946"/>
                  <a:pt x="1683055" y="516411"/>
                </a:cubicBezTo>
                <a:lnTo>
                  <a:pt x="1683055" y="162688"/>
                </a:lnTo>
                <a:cubicBezTo>
                  <a:pt x="1846564" y="54230"/>
                  <a:pt x="2032258" y="0"/>
                  <a:pt x="2240137" y="0"/>
                </a:cubicBezTo>
                <a:close/>
                <a:moveTo>
                  <a:pt x="699887" y="0"/>
                </a:moveTo>
                <a:cubicBezTo>
                  <a:pt x="1083806" y="0"/>
                  <a:pt x="1299760" y="248487"/>
                  <a:pt x="1347750" y="745460"/>
                </a:cubicBezTo>
                <a:lnTo>
                  <a:pt x="1352478" y="813088"/>
                </a:lnTo>
                <a:lnTo>
                  <a:pt x="946930" y="813088"/>
                </a:lnTo>
                <a:lnTo>
                  <a:pt x="935677" y="689729"/>
                </a:lnTo>
                <a:cubicBezTo>
                  <a:pt x="901937" y="433680"/>
                  <a:pt x="817589" y="305656"/>
                  <a:pt x="682632" y="305656"/>
                </a:cubicBezTo>
                <a:cubicBezTo>
                  <a:pt x="537815" y="305656"/>
                  <a:pt x="447305" y="437378"/>
                  <a:pt x="411101" y="700821"/>
                </a:cubicBezTo>
                <a:lnTo>
                  <a:pt x="400420" y="813088"/>
                </a:lnTo>
                <a:lnTo>
                  <a:pt x="0" y="813088"/>
                </a:lnTo>
                <a:lnTo>
                  <a:pt x="1377" y="784938"/>
                </a:lnTo>
                <a:cubicBezTo>
                  <a:pt x="24178" y="566480"/>
                  <a:pt x="81181" y="391930"/>
                  <a:pt x="172384" y="261287"/>
                </a:cubicBezTo>
                <a:cubicBezTo>
                  <a:pt x="293989" y="87096"/>
                  <a:pt x="469823" y="0"/>
                  <a:pt x="699887" y="0"/>
                </a:cubicBezTo>
                <a:close/>
              </a:path>
            </a:pathLst>
          </a:custGeom>
          <a:solidFill>
            <a:srgbClr val="CA1A0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506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08889" y="1479421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Lessons </a:t>
            </a:r>
            <a:r>
              <a:rPr kumimoji="1" lang="en-US" altLang="zh-TW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L</a:t>
            </a:r>
            <a:r>
              <a:rPr kumimoji="1"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earned </a:t>
            </a:r>
            <a:r>
              <a:rPr kumimoji="1" lang="zh-TW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F</a:t>
            </a:r>
            <a:r>
              <a:rPr kumimoji="1" lang="en-US" altLang="zh-CN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rom </a:t>
            </a:r>
            <a:r>
              <a:rPr kumimoji="1" lang="fr-FR" altLang="zh-TW" sz="2800" b="1" dirty="0">
                <a:solidFill>
                  <a:srgbClr val="CA1A0F"/>
                </a:solidFill>
              </a:rPr>
              <a:t>Adam </a:t>
            </a:r>
            <a:endParaRPr kumimoji="1"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2509" y="-47310"/>
            <a:ext cx="5350620" cy="704949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6200000">
            <a:off x="5653556" y="1434566"/>
            <a:ext cx="641708" cy="553197"/>
          </a:xfrm>
          <a:prstGeom prst="triangle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12832" y="141988"/>
            <a:ext cx="5095458" cy="613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執行比創意更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重要</a:t>
            </a:r>
            <a:endParaRPr lang="zh-TW" altLang="en-US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一切都跟執行力有關。 </a:t>
            </a:r>
            <a:r>
              <a:rPr lang="en-US" altLang="zh-TW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Facebook </a:t>
            </a:r>
            <a:r>
              <a:rPr lang="zh-TW" altLang="en-US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在做的也不是什麼新點子，但是我們有了點子之後就會非常認真地去執行，專注在品質以及擴大規模。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Quora</a:t>
            </a:r>
            <a:r>
              <a:rPr lang="en-US" altLang="zh-TW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也一樣，我們希望將來能成長到今日的百倍規模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0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endParaRPr lang="en-US" altLang="zh-CN" sz="20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endParaRPr lang="en-US" altLang="zh-CN" sz="20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endParaRPr lang="en-US" altLang="zh-CN" sz="20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要習慣放手，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不能大小事一把抓</a:t>
            </a:r>
            <a:endParaRPr lang="zh-TW" altLang="en-US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在</a:t>
            </a:r>
            <a:r>
              <a:rPr lang="en-US" altLang="zh-TW" sz="2000" b="1" dirty="0" err="1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Quora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的第一年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，</a:t>
            </a:r>
            <a:r>
              <a:rPr lang="en-US" altLang="zh-TW" sz="20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Adam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還負責寫程式，後來發現自己有點</a:t>
            </a:r>
            <a:r>
              <a:rPr lang="zh-TW" altLang="en-US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自私，因為其他人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都在等他做</a:t>
            </a:r>
            <a:r>
              <a:rPr lang="zh-TW" altLang="en-US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決定，或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是去處理因為寫程式而延宕</a:t>
            </a:r>
            <a:r>
              <a:rPr lang="zh-TW" altLang="en-US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的事。在</a:t>
            </a:r>
            <a:r>
              <a:rPr lang="en-US" altLang="zh-TW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Facebook </a:t>
            </a:r>
            <a:r>
              <a:rPr lang="zh-TW" altLang="en-US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時我的工作後來也從寫程式變成管理。</a:t>
            </a:r>
          </a:p>
          <a:p>
            <a:pPr>
              <a:lnSpc>
                <a:spcPct val="120000"/>
              </a:lnSpc>
            </a:pPr>
            <a:endParaRPr lang="en-US" altLang="zh-CN" sz="20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7559077" y="728331"/>
            <a:ext cx="2845286" cy="1974437"/>
          </a:xfrm>
          <a:custGeom>
            <a:avLst/>
            <a:gdLst/>
            <a:ahLst/>
            <a:cxnLst/>
            <a:rect l="l" t="t" r="r" b="b"/>
            <a:pathLst>
              <a:path w="2845286" h="1974437">
                <a:moveTo>
                  <a:pt x="2410512" y="1274752"/>
                </a:moveTo>
                <a:lnTo>
                  <a:pt x="2823126" y="1274752"/>
                </a:lnTo>
                <a:lnTo>
                  <a:pt x="2845286" y="1396403"/>
                </a:lnTo>
                <a:cubicBezTo>
                  <a:pt x="2845286" y="1577989"/>
                  <a:pt x="2778937" y="1719724"/>
                  <a:pt x="2646240" y="1821609"/>
                </a:cubicBezTo>
                <a:cubicBezTo>
                  <a:pt x="2513543" y="1923495"/>
                  <a:pt x="2336681" y="1974437"/>
                  <a:pt x="2115656" y="1974437"/>
                </a:cubicBezTo>
                <a:cubicBezTo>
                  <a:pt x="1919281" y="1974437"/>
                  <a:pt x="1761112" y="1941982"/>
                  <a:pt x="1641150" y="1877071"/>
                </a:cubicBezTo>
                <a:lnTo>
                  <a:pt x="1641150" y="1525813"/>
                </a:lnTo>
                <a:cubicBezTo>
                  <a:pt x="1768507" y="1621125"/>
                  <a:pt x="1917227" y="1668781"/>
                  <a:pt x="2087309" y="1668781"/>
                </a:cubicBezTo>
                <a:cubicBezTo>
                  <a:pt x="2194946" y="1668781"/>
                  <a:pt x="2280398" y="1644953"/>
                  <a:pt x="2343665" y="1597297"/>
                </a:cubicBezTo>
                <a:cubicBezTo>
                  <a:pt x="2406933" y="1549642"/>
                  <a:pt x="2438567" y="1481855"/>
                  <a:pt x="2438567" y="1393938"/>
                </a:cubicBezTo>
                <a:cubicBezTo>
                  <a:pt x="2438567" y="1371342"/>
                  <a:pt x="2436218" y="1350082"/>
                  <a:pt x="2431519" y="1330157"/>
                </a:cubicBez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2177281" y="0"/>
                </a:moveTo>
                <a:cubicBezTo>
                  <a:pt x="2358045" y="0"/>
                  <a:pt x="2504710" y="41699"/>
                  <a:pt x="2617277" y="125097"/>
                </a:cubicBezTo>
                <a:cubicBezTo>
                  <a:pt x="2729844" y="208495"/>
                  <a:pt x="2786127" y="324143"/>
                  <a:pt x="2786127" y="472041"/>
                </a:cubicBezTo>
                <a:cubicBezTo>
                  <a:pt x="2786127" y="596933"/>
                  <a:pt x="2754493" y="698612"/>
                  <a:pt x="2691226" y="777080"/>
                </a:cubicBezTo>
                <a:lnTo>
                  <a:pt x="2655957" y="813087"/>
                </a:lnTo>
                <a:lnTo>
                  <a:pt x="1839580" y="813087"/>
                </a:lnTo>
                <a:lnTo>
                  <a:pt x="1839580" y="808508"/>
                </a:lnTo>
                <a:lnTo>
                  <a:pt x="1996105" y="808508"/>
                </a:lnTo>
                <a:cubicBezTo>
                  <a:pt x="2252462" y="808508"/>
                  <a:pt x="2380640" y="722235"/>
                  <a:pt x="2380640" y="549687"/>
                </a:cubicBezTo>
                <a:cubicBezTo>
                  <a:pt x="2380640" y="386999"/>
                  <a:pt x="2282452" y="305655"/>
                  <a:pt x="2086077" y="305655"/>
                </a:cubicBezTo>
                <a:cubicBezTo>
                  <a:pt x="1957899" y="305655"/>
                  <a:pt x="1833418" y="347560"/>
                  <a:pt x="1712634" y="431369"/>
                </a:cubicBezTo>
                <a:lnTo>
                  <a:pt x="1712634" y="102296"/>
                </a:lnTo>
                <a:cubicBezTo>
                  <a:pt x="1844099" y="34098"/>
                  <a:pt x="1998981" y="0"/>
                  <a:pt x="2177281" y="0"/>
                </a:cubicBez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CA1A0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48111" y="3344333"/>
            <a:ext cx="6942667" cy="3513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475112" y="3512874"/>
            <a:ext cx="6716888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最重要的事：著眼於長期，不可短視。</a:t>
            </a: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著眼於長期，不做出為了眼前利益犧牲長期發展的決定。永遠做對的事讓公司持續成長，然後活得比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所有人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競爭對手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久。</a:t>
            </a:r>
            <a:endParaRPr lang="en-US" altLang="zh-CN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8330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0" name="等腰三角形 9"/>
          <p:cNvSpPr/>
          <p:nvPr/>
        </p:nvSpPr>
        <p:spPr>
          <a:xfrm rot="8100000" flipH="1">
            <a:off x="7933034" y="4259745"/>
            <a:ext cx="641708" cy="553197"/>
          </a:xfrm>
          <a:prstGeom prst="triangle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0800000" flipH="1">
            <a:off x="5775146" y="4866884"/>
            <a:ext cx="641708" cy="553197"/>
          </a:xfrm>
          <a:prstGeom prst="triangle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2889" y="3251260"/>
            <a:ext cx="330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CA1A0F"/>
                </a:solidFill>
                <a:effectLst/>
                <a:latin typeface="微軟正黑體"/>
                <a:ea typeface="微軟正黑體"/>
                <a:cs typeface="微軟正黑體"/>
              </a:rPr>
              <a:t>「自我組織」機制</a:t>
            </a:r>
            <a:endParaRPr lang="en-US" altLang="zh-TW" sz="2000" b="1" dirty="0">
              <a:solidFill>
                <a:srgbClr val="CA1A0F"/>
              </a:solidFill>
              <a:effectLst/>
              <a:latin typeface="微軟正黑體"/>
              <a:ea typeface="微軟正黑體"/>
              <a:cs typeface="微軟正黑體"/>
            </a:endParaRPr>
          </a:p>
          <a:p>
            <a:r>
              <a:rPr lang="en-US" altLang="zh-TW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a.</a:t>
            </a:r>
            <a:r>
              <a:rPr lang="zh-TW" altLang="en-US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系統會自動發現是否打錯字，並顯示出「建議修改為」的</a:t>
            </a:r>
            <a:r>
              <a:rPr lang="zh-TW" altLang="en-US" b="1" dirty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詞</a:t>
            </a:r>
            <a:r>
              <a:rPr lang="zh-TW" altLang="en-US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，只需點擊一下</a:t>
            </a:r>
            <a:r>
              <a:rPr lang="zh-TW" altLang="en-US" b="1" dirty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接受，就改好了</a:t>
            </a:r>
            <a:r>
              <a:rPr lang="zh-TW" altLang="en-US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b="1" dirty="0" smtClean="0">
              <a:solidFill>
                <a:srgbClr val="000000"/>
              </a:solidFill>
              <a:effectLst/>
              <a:latin typeface="微軟正黑體"/>
              <a:ea typeface="微軟正黑體"/>
              <a:cs typeface="微軟正黑體"/>
            </a:endParaRPr>
          </a:p>
          <a:p>
            <a:r>
              <a:rPr lang="zh-TW" altLang="zh-TW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b</a:t>
            </a:r>
            <a:r>
              <a:rPr lang="en-US" altLang="zh-TW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當我閱讀一些</a:t>
            </a:r>
            <a:r>
              <a:rPr lang="zh-TW" altLang="en-US" b="1" dirty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問題，看看我是否能回答它們時，我注意到有類似實時標籤的“主題建議”顯示出來。</a:t>
            </a:r>
          </a:p>
          <a:p>
            <a:r>
              <a:rPr lang="en-US" altLang="zh-TW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c</a:t>
            </a:r>
            <a:r>
              <a:rPr lang="zh-TW" altLang="zh-TW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提出一個問題並歸入到了適當</a:t>
            </a:r>
            <a:r>
              <a:rPr lang="zh-TW" altLang="en-US" b="1" dirty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的主題</a:t>
            </a:r>
            <a:r>
              <a:rPr lang="zh-TW" altLang="en-US" b="1" dirty="0" smtClean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領域時，這個問題就會被推送到想要回答這</a:t>
            </a:r>
            <a:r>
              <a:rPr lang="zh-TW" altLang="en-US" b="1" dirty="0">
                <a:solidFill>
                  <a:srgbClr val="000000"/>
                </a:solidFill>
                <a:effectLst/>
                <a:latin typeface="微軟正黑體"/>
                <a:ea typeface="微軟正黑體"/>
                <a:cs typeface="微軟正黑體"/>
              </a:rPr>
              <a:t>個主題的人面前。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877904" y="2878059"/>
            <a:ext cx="3193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A1A0F"/>
                </a:solidFill>
                <a:effectLst/>
                <a:latin typeface="微軟正黑體"/>
                <a:ea typeface="微軟正黑體"/>
                <a:cs typeface="微軟正黑體"/>
              </a:rPr>
              <a:t>社群機制</a:t>
            </a:r>
            <a:endParaRPr lang="en-US" altLang="zh-TW" sz="2000" b="1" dirty="0">
              <a:solidFill>
                <a:srgbClr val="CA1A0F"/>
              </a:solidFill>
              <a:effectLst/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在網際網路上疊加一層「聲望」的機制</a:t>
            </a: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，且可以訂閱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主題，</a:t>
            </a: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也可以</a:t>
            </a: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關注</a:t>
            </a: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具體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問題的答案或是某些人的活動</a:t>
            </a:r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當有人關注你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時，當你關注的主題中有新的問題出現，或當有新的人回答你關注的問題時，你就會收到提醒。</a:t>
            </a:r>
            <a:endParaRPr lang="en-US" altLang="zh-TW" b="1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b="1" dirty="0" smtClean="0">
                <a:latin typeface="微軟正黑體"/>
                <a:ea typeface="微軟正黑體"/>
                <a:cs typeface="微軟正黑體"/>
              </a:rPr>
              <a:t>打破了以往問答網站信息對接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信息的模式，真正實現了信息與人的對接。</a:t>
            </a:r>
            <a:endParaRPr lang="en-US" altLang="zh-CN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0" name="等腰三角形 19"/>
          <p:cNvSpPr/>
          <p:nvPr/>
        </p:nvSpPr>
        <p:spPr>
          <a:xfrm rot="2700000" flipH="1">
            <a:off x="7848371" y="2065742"/>
            <a:ext cx="641708" cy="553197"/>
          </a:xfrm>
          <a:prstGeom prst="triangle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636314" y="249708"/>
            <a:ext cx="344951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A1A0F"/>
                </a:solidFill>
                <a:effectLst/>
                <a:latin typeface="微軟正黑體"/>
                <a:ea typeface="微軟正黑體"/>
                <a:cs typeface="微軟正黑體"/>
              </a:rPr>
              <a:t>投票機制造就</a:t>
            </a:r>
            <a:r>
              <a:rPr lang="zh-TW" altLang="en-US" sz="2000" b="1" dirty="0">
                <a:solidFill>
                  <a:srgbClr val="CA1A0F"/>
                </a:solidFill>
                <a:effectLst/>
                <a:latin typeface="微軟正黑體"/>
                <a:ea typeface="微軟正黑體"/>
                <a:cs typeface="微軟正黑體"/>
              </a:rPr>
              <a:t>的高品質答案</a:t>
            </a:r>
            <a:endParaRPr lang="en-US" altLang="zh-TW" sz="2000" b="1" dirty="0">
              <a:solidFill>
                <a:srgbClr val="CA1A0F"/>
              </a:solidFill>
              <a:effectLst/>
              <a:latin typeface="微軟正黑體"/>
              <a:ea typeface="微軟正黑體"/>
              <a:cs typeface="微軟正黑體"/>
            </a:endParaRPr>
          </a:p>
          <a:p>
            <a:r>
              <a:rPr lang="en-US" altLang="zh-TW" b="1" dirty="0" err="1">
                <a:effectLst/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b="1" dirty="0">
                <a:effectLst/>
                <a:latin typeface="微軟正黑體"/>
                <a:ea typeface="微軟正黑體"/>
                <a:cs typeface="微軟正黑體"/>
              </a:rPr>
              <a:t>的「肯定」功能和投票決定答案排序</a:t>
            </a:r>
            <a:r>
              <a:rPr lang="zh-TW" altLang="en-US" b="1" dirty="0" smtClean="0">
                <a:effectLst/>
                <a:latin typeface="微軟正黑體"/>
                <a:ea typeface="微軟正黑體"/>
                <a:cs typeface="微軟正黑體"/>
              </a:rPr>
              <a:t>的功能對內容質量產生了巨大幫助。</a:t>
            </a:r>
            <a:endParaRPr lang="en-US" altLang="zh-CN" b="1" dirty="0">
              <a:effectLst/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2" name="等腰三角形 21"/>
          <p:cNvSpPr/>
          <p:nvPr/>
        </p:nvSpPr>
        <p:spPr>
          <a:xfrm rot="10800000" flipH="1" flipV="1">
            <a:off x="5775145" y="1690504"/>
            <a:ext cx="641708" cy="553197"/>
          </a:xfrm>
          <a:prstGeom prst="triangle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3965547" y="0"/>
            <a:ext cx="4303564" cy="157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 smtClean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實名制</a:t>
            </a:r>
            <a:endParaRPr lang="en-US" altLang="zh-TW" sz="2000" b="1" dirty="0" smtClean="0">
              <a:solidFill>
                <a:srgbClr val="CA1A0F"/>
              </a:solidFill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r>
              <a:rPr lang="en-US" altLang="zh-TW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TW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TW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TW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月正式上線</a:t>
            </a:r>
            <a:r>
              <a:rPr lang="zh-TW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，必須是</a:t>
            </a:r>
            <a:r>
              <a:rPr lang="en-US" altLang="zh-TW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Twitter</a:t>
            </a:r>
            <a:r>
              <a:rPr lang="zh-TW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TW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Facebook</a:t>
            </a:r>
            <a:r>
              <a:rPr lang="zh-TW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TW" sz="16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gmail</a:t>
            </a:r>
            <a:r>
              <a:rPr lang="zh-TW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的用戶</a:t>
            </a:r>
            <a:r>
              <a:rPr lang="zh-TW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。這是</a:t>
            </a:r>
            <a:r>
              <a:rPr lang="en-US" altLang="zh-TW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Quora</a:t>
            </a:r>
            <a:r>
              <a:rPr lang="zh-TW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能夠始終保持實名制的重要原因，也成為</a:t>
            </a:r>
            <a:r>
              <a:rPr lang="en-US" altLang="zh-TW" sz="16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Quora</a:t>
            </a:r>
            <a:r>
              <a:rPr lang="zh-TW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與百度</a:t>
            </a:r>
            <a:r>
              <a:rPr lang="zh-TW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知道、奇摩知識＋等其他網站</a:t>
            </a:r>
            <a:r>
              <a:rPr lang="zh-TW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的分水嶺。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8100000" flipH="1" flipV="1">
            <a:off x="3634536" y="2204065"/>
            <a:ext cx="641708" cy="553197"/>
          </a:xfrm>
          <a:prstGeom prst="triangle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7"/>
          <p:cNvSpPr/>
          <p:nvPr/>
        </p:nvSpPr>
        <p:spPr>
          <a:xfrm rot="14520350" flipH="1">
            <a:off x="3592844" y="4175081"/>
            <a:ext cx="641708" cy="553197"/>
          </a:xfrm>
          <a:prstGeom prst="triangle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951110" y="5479311"/>
            <a:ext cx="4741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000" b="1" dirty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以主題為導</a:t>
            </a:r>
            <a:r>
              <a:rPr lang="zh-TW" altLang="en-US" sz="2000" b="1" dirty="0" smtClean="0">
                <a:solidFill>
                  <a:srgbClr val="CA1A0F"/>
                </a:solidFill>
                <a:latin typeface="微軟正黑體"/>
                <a:ea typeface="微軟正黑體"/>
                <a:cs typeface="微軟正黑體"/>
              </a:rPr>
              <a:t>向</a:t>
            </a:r>
          </a:p>
          <a:p>
            <a:pPr algn="just"/>
            <a:r>
              <a:rPr lang="zh-TW" altLang="en-US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會員再加入時可選取多項感興趣的主題，</a:t>
            </a:r>
            <a:endParaRPr lang="en-US" altLang="zh-TW" b="1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pPr algn="just"/>
            <a:r>
              <a:rPr lang="zh-TW" altLang="en-US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之後系統會根據主題推薦您相關問題與</a:t>
            </a:r>
            <a:r>
              <a:rPr lang="zh-TW" altLang="en-US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回答。</a:t>
            </a:r>
            <a:endParaRPr lang="en-US" altLang="zh-CN" b="1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5" name="文本框 7"/>
          <p:cNvSpPr txBox="1"/>
          <p:nvPr/>
        </p:nvSpPr>
        <p:spPr>
          <a:xfrm>
            <a:off x="3393722" y="3322954"/>
            <a:ext cx="52422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200" b="1" dirty="0" smtClean="0">
                <a:solidFill>
                  <a:srgbClr val="CA1A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6</a:t>
            </a:r>
            <a:r>
              <a:rPr kumimoji="1" lang="zh-TW" altLang="en-US" sz="2200" b="1" dirty="0" smtClean="0">
                <a:solidFill>
                  <a:srgbClr val="CA1A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kumimoji="1" lang="en-US" altLang="zh-TW" sz="2200" b="1" dirty="0" smtClean="0">
                <a:solidFill>
                  <a:srgbClr val="CA1A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Reasons:</a:t>
            </a:r>
            <a:r>
              <a:rPr kumimoji="1" lang="zh-TW" altLang="en-US" sz="2200" b="1" dirty="0" smtClean="0">
                <a:solidFill>
                  <a:srgbClr val="CA1A0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kumimoji="1" lang="en-US" altLang="zh-CN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Why</a:t>
            </a:r>
            <a:r>
              <a:rPr kumimoji="1" lang="zh-TW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kumimoji="1" lang="zh-TW" altLang="zh-TW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I</a:t>
            </a:r>
            <a:r>
              <a:rPr kumimoji="1" lang="en-US" altLang="zh-TW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s</a:t>
            </a:r>
            <a:r>
              <a:rPr kumimoji="1" lang="zh-TW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kumimoji="1" lang="en-US" altLang="zh-TW" sz="22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Quora</a:t>
            </a:r>
            <a:r>
              <a:rPr kumimoji="1" lang="zh-TW" altLang="en-US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kumimoji="1" lang="zh-TW" altLang="zh-CN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S</a:t>
            </a:r>
            <a:r>
              <a:rPr kumimoji="1" lang="en-US" altLang="zh-CN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o </a:t>
            </a:r>
            <a:r>
              <a:rPr kumimoji="1" lang="en-US" altLang="zh-TW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P</a:t>
            </a:r>
            <a:r>
              <a:rPr kumimoji="1" lang="en-US" altLang="zh-CN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opular</a:t>
            </a:r>
            <a:r>
              <a:rPr kumimoji="1" lang="zh-TW" altLang="zh-TW" sz="2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?</a:t>
            </a:r>
            <a:endParaRPr kumimoji="1" lang="zh-CN" altLang="en-US" sz="22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2" name="文本框 25"/>
          <p:cNvSpPr txBox="1"/>
          <p:nvPr/>
        </p:nvSpPr>
        <p:spPr>
          <a:xfrm>
            <a:off x="127000" y="484362"/>
            <a:ext cx="3852332" cy="163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b="1" dirty="0" smtClean="0">
                <a:solidFill>
                  <a:srgbClr val="CA1A0F"/>
                </a:solidFill>
                <a:effectLst/>
                <a:latin typeface="微軟正黑體"/>
                <a:ea typeface="微軟正黑體"/>
                <a:cs typeface="微軟正黑體"/>
              </a:rPr>
              <a:t>一開始採用邀請制</a:t>
            </a:r>
            <a:endParaRPr lang="en-US" altLang="zh-TW" sz="2000" b="1" dirty="0" smtClean="0">
              <a:solidFill>
                <a:srgbClr val="CA1A0F"/>
              </a:solidFill>
              <a:effectLst/>
              <a:latin typeface="微軟正黑體"/>
              <a:ea typeface="微軟正黑體"/>
              <a:cs typeface="微軟正黑體"/>
            </a:endParaRPr>
          </a:p>
          <a:p>
            <a:pPr>
              <a:lnSpc>
                <a:spcPct val="120000"/>
              </a:lnSpc>
            </a:pPr>
            <a:r>
              <a:rPr lang="zh-TW" altLang="en-US" sz="1600" b="1" dirty="0">
                <a:latin typeface="微軟正黑體"/>
                <a:ea typeface="微軟正黑體"/>
                <a:cs typeface="微軟正黑體"/>
              </a:rPr>
              <a:t>邀請的範圍僅限於矽谷精英人士和</a:t>
            </a:r>
            <a:r>
              <a:rPr lang="zh-TW" altLang="en-US" sz="1600" b="1" dirty="0" smtClean="0">
                <a:latin typeface="微軟正黑體"/>
                <a:ea typeface="微軟正黑體"/>
                <a:cs typeface="微軟正黑體"/>
              </a:rPr>
              <a:t>社會名流，</a:t>
            </a:r>
            <a:r>
              <a:rPr lang="zh-CHT" altLang="en-US" sz="1600" b="1" dirty="0" smtClean="0">
                <a:latin typeface="微軟正黑體"/>
                <a:ea typeface="微軟正黑體"/>
                <a:cs typeface="微軟正黑體"/>
              </a:rPr>
              <a:t>如</a:t>
            </a:r>
            <a:r>
              <a:rPr lang="en-US" altLang="zh-CHT" sz="1600" b="1" dirty="0" smtClean="0">
                <a:latin typeface="微軟正黑體"/>
                <a:ea typeface="微軟正黑體"/>
                <a:cs typeface="微軟正黑體"/>
              </a:rPr>
              <a:t>Mark</a:t>
            </a:r>
            <a:r>
              <a:rPr lang="zh-TW" altLang="en-US" sz="1600" b="1" dirty="0" smtClean="0"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CHT" sz="1600" b="1" dirty="0" err="1" smtClean="0">
                <a:latin typeface="微軟正黑體"/>
                <a:ea typeface="微軟正黑體"/>
                <a:cs typeface="微軟正黑體"/>
              </a:rPr>
              <a:t>Zuckerberg</a:t>
            </a:r>
            <a:r>
              <a:rPr lang="zh-CHT" altLang="en-US" sz="1600" b="1" dirty="0">
                <a:latin typeface="微軟正黑體"/>
                <a:ea typeface="微軟正黑體"/>
                <a:cs typeface="微軟正黑體"/>
              </a:rPr>
              <a:t>（</a:t>
            </a:r>
            <a:r>
              <a:rPr lang="en-US" altLang="zh-CHT" sz="1600" b="1" dirty="0">
                <a:latin typeface="微軟正黑體"/>
                <a:ea typeface="微軟正黑體"/>
                <a:cs typeface="微軟正黑體"/>
              </a:rPr>
              <a:t>Facebook</a:t>
            </a:r>
            <a:r>
              <a:rPr lang="zh-CHT" altLang="en-US" sz="1600" b="1" dirty="0">
                <a:latin typeface="微軟正黑體"/>
                <a:ea typeface="微軟正黑體"/>
                <a:cs typeface="微軟正黑體"/>
              </a:rPr>
              <a:t>創始人）和</a:t>
            </a:r>
            <a:r>
              <a:rPr lang="en-US" altLang="zh-CHT" sz="1600" b="1" dirty="0" smtClean="0">
                <a:latin typeface="微軟正黑體"/>
                <a:ea typeface="微軟正黑體"/>
                <a:cs typeface="微軟正黑體"/>
              </a:rPr>
              <a:t>Ashton</a:t>
            </a:r>
            <a:r>
              <a:rPr lang="zh-TW" altLang="en-US" sz="1600" b="1" dirty="0" smtClean="0">
                <a:latin typeface="微軟正黑體"/>
                <a:ea typeface="微軟正黑體"/>
                <a:cs typeface="微軟正黑體"/>
              </a:rPr>
              <a:t> </a:t>
            </a:r>
            <a:r>
              <a:rPr lang="en-US" altLang="zh-CHT" sz="1600" b="1" dirty="0" err="1" smtClean="0">
                <a:latin typeface="微軟正黑體"/>
                <a:ea typeface="微軟正黑體"/>
                <a:cs typeface="微軟正黑體"/>
              </a:rPr>
              <a:t>Kutcher</a:t>
            </a:r>
            <a:r>
              <a:rPr lang="zh-CHT" altLang="en-US" sz="1600" b="1" dirty="0">
                <a:latin typeface="微軟正黑體"/>
                <a:ea typeface="微軟正黑體"/>
                <a:cs typeface="微軟正黑體"/>
              </a:rPr>
              <a:t>（美國知名演員</a:t>
            </a:r>
            <a:r>
              <a:rPr lang="zh-CHT" altLang="en-US" sz="1600" b="1" dirty="0" smtClean="0">
                <a:latin typeface="微軟正黑體"/>
                <a:ea typeface="微軟正黑體"/>
                <a:cs typeface="微軟正黑體"/>
              </a:rPr>
              <a:t>）</a:t>
            </a:r>
            <a:r>
              <a:rPr lang="zh-TW" altLang="en-US" sz="1600" b="1" dirty="0" smtClean="0">
                <a:latin typeface="微軟正黑體"/>
                <a:ea typeface="微軟正黑體"/>
                <a:cs typeface="微軟正黑體"/>
              </a:rPr>
              <a:t>這顯示</a:t>
            </a:r>
            <a:r>
              <a:rPr lang="zh-TW" altLang="en-US" sz="1600" b="1" dirty="0">
                <a:latin typeface="微軟正黑體"/>
                <a:ea typeface="微軟正黑體"/>
                <a:cs typeface="微軟正黑體"/>
              </a:rPr>
              <a:t>了</a:t>
            </a:r>
            <a:r>
              <a:rPr lang="en-US" altLang="zh-TW" sz="1600" b="1" dirty="0" err="1"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1600" b="1" dirty="0">
                <a:latin typeface="微軟正黑體"/>
                <a:ea typeface="微軟正黑體"/>
                <a:cs typeface="微軟正黑體"/>
              </a:rPr>
              <a:t>以質取勝的定位</a:t>
            </a:r>
            <a:r>
              <a:rPr lang="zh-TW" altLang="en-US" sz="1600" b="1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CN" sz="1600" b="1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2" name="圖片 1" descr="螢幕快照 2015-06-21 下午10.44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97" y="1534590"/>
            <a:ext cx="3193142" cy="480014"/>
          </a:xfrm>
          <a:prstGeom prst="rect">
            <a:avLst/>
          </a:prstGeom>
        </p:spPr>
      </p:pic>
      <p:sp>
        <p:nvSpPr>
          <p:cNvPr id="33" name="文本框 22"/>
          <p:cNvSpPr txBox="1"/>
          <p:nvPr/>
        </p:nvSpPr>
        <p:spPr>
          <a:xfrm>
            <a:off x="4620087" y="2534553"/>
            <a:ext cx="2930327" cy="1974437"/>
          </a:xfrm>
          <a:custGeom>
            <a:avLst/>
            <a:gdLst/>
            <a:ahLst/>
            <a:cxnLst/>
            <a:rect l="l" t="t" r="r" b="b"/>
            <a:pathLst>
              <a:path w="2930327" h="1974437">
                <a:moveTo>
                  <a:pt x="1495717" y="1274752"/>
                </a:moveTo>
                <a:lnTo>
                  <a:pt x="2930327" y="1274752"/>
                </a:lnTo>
                <a:lnTo>
                  <a:pt x="2930327" y="1524581"/>
                </a:lnTo>
                <a:lnTo>
                  <a:pt x="2698621" y="1524581"/>
                </a:lnTo>
                <a:lnTo>
                  <a:pt x="2698621" y="1941160"/>
                </a:lnTo>
                <a:lnTo>
                  <a:pt x="2335038" y="1941160"/>
                </a:lnTo>
                <a:lnTo>
                  <a:pt x="2335038" y="1524581"/>
                </a:lnTo>
                <a:lnTo>
                  <a:pt x="1495717" y="1524581"/>
                </a:ln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2301761" y="32044"/>
                </a:moveTo>
                <a:lnTo>
                  <a:pt x="2698621" y="32044"/>
                </a:lnTo>
                <a:lnTo>
                  <a:pt x="2698621" y="813087"/>
                </a:lnTo>
                <a:lnTo>
                  <a:pt x="2335038" y="813087"/>
                </a:lnTo>
                <a:lnTo>
                  <a:pt x="2335038" y="612544"/>
                </a:lnTo>
                <a:cubicBezTo>
                  <a:pt x="2335038" y="559136"/>
                  <a:pt x="2336681" y="497923"/>
                  <a:pt x="2339968" y="428904"/>
                </a:cubicBezTo>
                <a:lnTo>
                  <a:pt x="2332573" y="428904"/>
                </a:lnTo>
                <a:cubicBezTo>
                  <a:pt x="2326000" y="444515"/>
                  <a:pt x="2317783" y="465057"/>
                  <a:pt x="2307923" y="490528"/>
                </a:cubicBezTo>
                <a:cubicBezTo>
                  <a:pt x="2297242" y="516821"/>
                  <a:pt x="2281631" y="545990"/>
                  <a:pt x="2261089" y="578034"/>
                </a:cubicBezTo>
                <a:lnTo>
                  <a:pt x="2108480" y="813087"/>
                </a:lnTo>
                <a:lnTo>
                  <a:pt x="1793500" y="813087"/>
                </a:ln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CA1A0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054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6" grpId="0" animBg="1"/>
      <p:bldP spid="28" grpId="0" animBg="1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圖片 1" descr="Quora-Thought-Leadership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5" t="1992" r="13766"/>
          <a:stretch/>
        </p:blipFill>
        <p:spPr>
          <a:xfrm>
            <a:off x="7831667" y="2864556"/>
            <a:ext cx="4360333" cy="3993444"/>
          </a:xfrm>
          <a:prstGeom prst="rect">
            <a:avLst/>
          </a:prstGeom>
        </p:spPr>
      </p:pic>
      <p:sp>
        <p:nvSpPr>
          <p:cNvPr id="17" name="等腰三角形 16"/>
          <p:cNvSpPr/>
          <p:nvPr/>
        </p:nvSpPr>
        <p:spPr>
          <a:xfrm>
            <a:off x="8783636" y="2095663"/>
            <a:ext cx="641708" cy="553197"/>
          </a:xfrm>
          <a:prstGeom prst="triangle">
            <a:avLst/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半闭框 19"/>
          <p:cNvSpPr/>
          <p:nvPr/>
        </p:nvSpPr>
        <p:spPr>
          <a:xfrm>
            <a:off x="6921684" y="266650"/>
            <a:ext cx="1351722" cy="1351722"/>
          </a:xfrm>
          <a:prstGeom prst="halfFrame">
            <a:avLst>
              <a:gd name="adj1" fmla="val 12745"/>
              <a:gd name="adj2" fmla="val 13725"/>
            </a:avLst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半闭框 20"/>
          <p:cNvSpPr/>
          <p:nvPr/>
        </p:nvSpPr>
        <p:spPr>
          <a:xfrm flipH="1" flipV="1">
            <a:off x="10477591" y="821722"/>
            <a:ext cx="1351722" cy="1351722"/>
          </a:xfrm>
          <a:prstGeom prst="halfFrame">
            <a:avLst>
              <a:gd name="adj1" fmla="val 12745"/>
              <a:gd name="adj2" fmla="val 13725"/>
            </a:avLst>
          </a:prstGeom>
          <a:solidFill>
            <a:srgbClr val="CA1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81800" y="688494"/>
            <a:ext cx="5051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獲利模式尚未清晰</a:t>
            </a:r>
          </a:p>
          <a:p>
            <a:pPr algn="ctr"/>
            <a:r>
              <a:rPr lang="zh-TW" altLang="en-US" sz="32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是</a:t>
            </a:r>
            <a:r>
              <a:rPr lang="en-US" altLang="zh-TW" sz="3200" b="1" dirty="0" err="1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最大的問題</a:t>
            </a:r>
            <a:endParaRPr lang="en-US" altLang="zh-TW" sz="3200" b="1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95645" y="4969547"/>
            <a:ext cx="3005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Source of </a:t>
            </a:r>
            <a:r>
              <a:rPr kumimoji="1"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P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rofit</a:t>
            </a:r>
            <a:endParaRPr kumimoji="1"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9042400" y="4318000"/>
            <a:ext cx="2737381" cy="1767384"/>
          </a:xfrm>
          <a:custGeom>
            <a:avLst/>
            <a:gdLst/>
            <a:ahLst/>
            <a:cxnLst/>
            <a:rect l="l" t="t" r="r" b="b"/>
            <a:pathLst>
              <a:path w="2847751" h="1974437">
                <a:moveTo>
                  <a:pt x="2430937" y="1274752"/>
                </a:moveTo>
                <a:lnTo>
                  <a:pt x="2843519" y="1274752"/>
                </a:lnTo>
                <a:lnTo>
                  <a:pt x="2847751" y="1324919"/>
                </a:lnTo>
                <a:cubicBezTo>
                  <a:pt x="2847751" y="1523759"/>
                  <a:pt x="2781403" y="1681723"/>
                  <a:pt x="2648705" y="1798808"/>
                </a:cubicBezTo>
                <a:cubicBezTo>
                  <a:pt x="2516008" y="1915894"/>
                  <a:pt x="2339557" y="1974437"/>
                  <a:pt x="2119354" y="1974437"/>
                </a:cubicBezTo>
                <a:cubicBezTo>
                  <a:pt x="1935303" y="1974437"/>
                  <a:pt x="1783297" y="1946912"/>
                  <a:pt x="1663335" y="1891861"/>
                </a:cubicBezTo>
                <a:lnTo>
                  <a:pt x="1663335" y="1546766"/>
                </a:lnTo>
                <a:cubicBezTo>
                  <a:pt x="1795621" y="1628109"/>
                  <a:pt x="1933659" y="1668781"/>
                  <a:pt x="2077449" y="1668781"/>
                </a:cubicBezTo>
                <a:cubicBezTo>
                  <a:pt x="2189194" y="1668781"/>
                  <a:pt x="2277933" y="1641256"/>
                  <a:pt x="2343665" y="1586205"/>
                </a:cubicBezTo>
                <a:cubicBezTo>
                  <a:pt x="2409398" y="1531154"/>
                  <a:pt x="2442264" y="1455562"/>
                  <a:pt x="2442264" y="1359428"/>
                </a:cubicBezTo>
                <a:cubicBezTo>
                  <a:pt x="2442264" y="1334779"/>
                  <a:pt x="2440126" y="1311670"/>
                  <a:pt x="2435851" y="1290101"/>
                </a:cubicBez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1718797" y="32044"/>
                </a:moveTo>
                <a:lnTo>
                  <a:pt x="2760245" y="32044"/>
                </a:lnTo>
                <a:lnTo>
                  <a:pt x="2760245" y="359885"/>
                </a:lnTo>
                <a:lnTo>
                  <a:pt x="2061427" y="359885"/>
                </a:lnTo>
                <a:lnTo>
                  <a:pt x="2061427" y="761674"/>
                </a:lnTo>
                <a:cubicBezTo>
                  <a:pt x="2109083" y="755922"/>
                  <a:pt x="2162079" y="753047"/>
                  <a:pt x="2220417" y="753047"/>
                </a:cubicBezTo>
                <a:cubicBezTo>
                  <a:pt x="2316140" y="753047"/>
                  <a:pt x="2402106" y="765782"/>
                  <a:pt x="2478314" y="791254"/>
                </a:cubicBezTo>
                <a:lnTo>
                  <a:pt x="2527229" y="813087"/>
                </a:lnTo>
                <a:lnTo>
                  <a:pt x="1718797" y="813087"/>
                </a:ln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2554" y="3318569"/>
            <a:ext cx="7447845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其他建議：</a:t>
            </a:r>
            <a:endParaRPr lang="en-US" altLang="zh-TW" sz="2800" b="1" dirty="0" smtClean="0">
              <a:latin typeface="微軟正黑體"/>
              <a:ea typeface="微軟正黑體"/>
              <a:cs typeface="微軟正黑體"/>
            </a:endParaRPr>
          </a:p>
          <a:p>
            <a:endParaRPr lang="en-US" altLang="zh-TW" sz="2800" b="1" dirty="0">
              <a:latin typeface="微軟正黑體"/>
              <a:ea typeface="微軟正黑體"/>
              <a:cs typeface="微軟正黑體"/>
            </a:endParaRPr>
          </a:p>
          <a:p>
            <a:r>
              <a:rPr lang="zh-TW" altLang="zh-TW" sz="2800" b="1" dirty="0">
                <a:latin typeface="微軟正黑體"/>
                <a:ea typeface="微軟正黑體"/>
                <a:cs typeface="微軟正黑體"/>
              </a:rPr>
              <a:t>1</a:t>
            </a:r>
            <a:r>
              <a:rPr lang="en-US" altLang="zh-TW" sz="2800" b="1" dirty="0" smtClean="0"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付費</a:t>
            </a: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的答案</a:t>
            </a:r>
            <a:endParaRPr lang="en-US" altLang="zh-TW" sz="2800" b="1" dirty="0" smtClean="0">
              <a:latin typeface="微軟正黑體"/>
              <a:ea typeface="微軟正黑體"/>
              <a:cs typeface="微軟正黑體"/>
            </a:endParaRPr>
          </a:p>
          <a:p>
            <a:endParaRPr lang="en-US" altLang="zh-TW" sz="2800" b="1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en-US" altLang="zh-TW" sz="2800" b="1" dirty="0" smtClean="0">
                <a:latin typeface="微軟正黑體"/>
                <a:ea typeface="微軟正黑體"/>
                <a:cs typeface="微軟正黑體"/>
              </a:rPr>
              <a:t>	</a:t>
            </a:r>
            <a:r>
              <a:rPr lang="zh-TW" altLang="zh-TW" sz="2800" b="1" dirty="0" smtClean="0">
                <a:latin typeface="微軟正黑體"/>
                <a:ea typeface="微軟正黑體"/>
                <a:cs typeface="微軟正黑體"/>
              </a:rPr>
              <a:t>2</a:t>
            </a:r>
            <a:r>
              <a:rPr lang="en-US" altLang="zh-TW" sz="2800" b="1" dirty="0" smtClean="0"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招聘和獵頭與人才認證</a:t>
            </a:r>
            <a:endParaRPr lang="zh-TW" altLang="en-US" sz="2800" b="1" dirty="0">
              <a:latin typeface="微軟正黑體"/>
              <a:ea typeface="微軟正黑體"/>
              <a:cs typeface="微軟正黑體"/>
            </a:endParaRPr>
          </a:p>
          <a:p>
            <a:endParaRPr lang="en-US" altLang="zh-TW" sz="2800" b="1" dirty="0" smtClean="0">
              <a:latin typeface="微軟正黑體"/>
              <a:ea typeface="微軟正黑體"/>
              <a:cs typeface="微軟正黑體"/>
            </a:endParaRPr>
          </a:p>
          <a:p>
            <a:r>
              <a:rPr lang="en-US" altLang="zh-TW" sz="2800" b="1" dirty="0" smtClean="0">
                <a:latin typeface="微軟正黑體"/>
                <a:ea typeface="微軟正黑體"/>
                <a:cs typeface="微軟正黑體"/>
              </a:rPr>
              <a:t>				</a:t>
            </a:r>
            <a:r>
              <a:rPr lang="en-US" altLang="zh-TW" sz="2800" b="1" dirty="0">
                <a:latin typeface="微軟正黑體"/>
                <a:ea typeface="微軟正黑體"/>
                <a:cs typeface="微軟正黑體"/>
              </a:rPr>
              <a:t>	</a:t>
            </a:r>
            <a:r>
              <a:rPr lang="zh-TW" altLang="zh-TW" sz="2800" b="1" dirty="0" smtClean="0">
                <a:latin typeface="微軟正黑體"/>
                <a:ea typeface="微軟正黑體"/>
                <a:cs typeface="微軟正黑體"/>
              </a:rPr>
              <a:t>3</a:t>
            </a:r>
            <a:r>
              <a:rPr lang="en-US" altLang="zh-TW" sz="2800" b="1" dirty="0" smtClean="0">
                <a:latin typeface="微軟正黑體"/>
                <a:ea typeface="微軟正黑體"/>
                <a:cs typeface="微軟正黑體"/>
              </a:rPr>
              <a:t>.</a:t>
            </a: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與</a:t>
            </a:r>
            <a:r>
              <a:rPr lang="en-US" altLang="zh-TW" sz="2800" b="1" dirty="0" err="1" smtClean="0">
                <a:latin typeface="微軟正黑體"/>
                <a:ea typeface="微軟正黑體"/>
                <a:cs typeface="微軟正黑體"/>
              </a:rPr>
              <a:t>siri</a:t>
            </a:r>
            <a:r>
              <a:rPr lang="zh-TW" altLang="en-US" sz="2800" b="1" dirty="0" smtClean="0">
                <a:latin typeface="微軟正黑體"/>
                <a:ea typeface="微軟正黑體"/>
                <a:cs typeface="微軟正黑體"/>
              </a:rPr>
              <a:t>合作</a:t>
            </a:r>
            <a:endParaRPr lang="zh-TW" altLang="en-US" sz="2800" b="1" dirty="0">
              <a:latin typeface="微軟正黑體"/>
              <a:ea typeface="微軟正黑體"/>
              <a:cs typeface="微軟正黑體"/>
            </a:endParaRPr>
          </a:p>
          <a:p>
            <a:endParaRPr lang="zh-TW" altLang="en-US" sz="2800" b="1" dirty="0"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77820" y="2700207"/>
            <a:ext cx="4092428" cy="4003218"/>
            <a:chOff x="4151510" y="1399163"/>
            <a:chExt cx="4092428" cy="4003218"/>
          </a:xfrm>
        </p:grpSpPr>
        <p:sp>
          <p:nvSpPr>
            <p:cNvPr id="25" name="弧形 3"/>
            <p:cNvSpPr/>
            <p:nvPr/>
          </p:nvSpPr>
          <p:spPr>
            <a:xfrm rot="18900000" flipH="1">
              <a:off x="4265643" y="1424086"/>
              <a:ext cx="3978295" cy="3978295"/>
            </a:xfrm>
            <a:prstGeom prst="arc">
              <a:avLst>
                <a:gd name="adj1" fmla="val 13784754"/>
                <a:gd name="adj2" fmla="val 2420991"/>
              </a:avLst>
            </a:prstGeom>
            <a:noFill/>
            <a:ln w="57150">
              <a:solidFill>
                <a:srgbClr val="CA1A0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4"/>
            <p:cNvSpPr/>
            <p:nvPr/>
          </p:nvSpPr>
          <p:spPr>
            <a:xfrm>
              <a:off x="5369903" y="1399163"/>
              <a:ext cx="308654" cy="308654"/>
            </a:xfrm>
            <a:prstGeom prst="ellipse">
              <a:avLst/>
            </a:prstGeom>
            <a:solidFill>
              <a:srgbClr val="CA1A0F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15"/>
            <p:cNvSpPr/>
            <p:nvPr/>
          </p:nvSpPr>
          <p:spPr>
            <a:xfrm>
              <a:off x="4151510" y="2880708"/>
              <a:ext cx="308654" cy="308654"/>
            </a:xfrm>
            <a:prstGeom prst="ellipse">
              <a:avLst/>
            </a:prstGeom>
            <a:solidFill>
              <a:srgbClr val="CA1A0F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17"/>
            <p:cNvSpPr/>
            <p:nvPr/>
          </p:nvSpPr>
          <p:spPr>
            <a:xfrm>
              <a:off x="5038722" y="4903006"/>
              <a:ext cx="308654" cy="308654"/>
            </a:xfrm>
            <a:prstGeom prst="ellipse">
              <a:avLst/>
            </a:prstGeom>
            <a:solidFill>
              <a:srgbClr val="CA1A0F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282223" y="57855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2015</a:t>
            </a:r>
            <a:r>
              <a:rPr lang="zh-TW" altLang="en-US" sz="2400" b="1" dirty="0" smtClean="0">
                <a:latin typeface="微軟正黑體"/>
                <a:ea typeface="微軟正黑體"/>
                <a:cs typeface="微軟正黑體"/>
              </a:rPr>
              <a:t>年</a:t>
            </a: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1</a:t>
            </a:r>
            <a:r>
              <a:rPr lang="zh-TW" altLang="en-US" sz="2400" b="1" dirty="0" smtClean="0">
                <a:latin typeface="微軟正黑體"/>
                <a:ea typeface="微軟正黑體"/>
                <a:cs typeface="微軟正黑體"/>
              </a:rPr>
              <a:t>月</a:t>
            </a:r>
            <a:r>
              <a:rPr lang="en-US" altLang="zh-TW" sz="2400" b="1" dirty="0" err="1" smtClean="0">
                <a:latin typeface="微軟正黑體"/>
                <a:ea typeface="微軟正黑體"/>
                <a:cs typeface="微軟正黑體"/>
              </a:rPr>
              <a:t>Quora</a:t>
            </a:r>
            <a:r>
              <a:rPr lang="zh-TW" altLang="en-US" sz="2400" b="1" dirty="0" smtClean="0">
                <a:latin typeface="微軟正黑體"/>
                <a:ea typeface="微軟正黑體"/>
                <a:cs typeface="微軟正黑體"/>
              </a:rPr>
              <a:t>主管馬</a:t>
            </a: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克</a:t>
            </a:r>
            <a:r>
              <a:rPr lang="en-US" altLang="zh-TW" sz="2400" b="1" dirty="0">
                <a:latin typeface="微軟正黑體"/>
                <a:ea typeface="微軟正黑體"/>
                <a:cs typeface="微軟正黑體"/>
              </a:rPr>
              <a:t>·</a:t>
            </a: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博德尼克（</a:t>
            </a: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Marc </a:t>
            </a:r>
            <a:r>
              <a:rPr lang="en-US" altLang="zh-TW" sz="2400" b="1" dirty="0" err="1" smtClean="0">
                <a:latin typeface="微軟正黑體"/>
                <a:ea typeface="微軟正黑體"/>
                <a:cs typeface="微軟正黑體"/>
              </a:rPr>
              <a:t>Bodnick</a:t>
            </a: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）表示</a:t>
            </a:r>
            <a:r>
              <a:rPr lang="zh-TW" altLang="en-US" sz="2400" b="1" dirty="0" smtClean="0">
                <a:latin typeface="微軟正黑體"/>
                <a:ea typeface="微軟正黑體"/>
                <a:cs typeface="微軟正黑體"/>
              </a:rPr>
              <a:t>，公司將在未來</a:t>
            </a:r>
            <a:r>
              <a:rPr lang="en-US" altLang="zh-TW" sz="2400" b="1" dirty="0">
                <a:latin typeface="微軟正黑體"/>
                <a:ea typeface="微軟正黑體"/>
                <a:cs typeface="微軟正黑體"/>
              </a:rPr>
              <a:t>12</a:t>
            </a: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至</a:t>
            </a:r>
            <a:r>
              <a:rPr lang="en-US" altLang="zh-TW" sz="2400" b="1" dirty="0">
                <a:latin typeface="微軟正黑體"/>
                <a:ea typeface="微軟正黑體"/>
                <a:cs typeface="微軟正黑體"/>
              </a:rPr>
              <a:t>18</a:t>
            </a: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個月開始投放廣告。</a:t>
            </a:r>
          </a:p>
          <a:p>
            <a:r>
              <a:rPr lang="zh-TW" altLang="en-US" sz="2400" b="1" dirty="0" smtClean="0">
                <a:latin typeface="微軟正黑體"/>
                <a:ea typeface="微軟正黑體"/>
                <a:cs typeface="微軟正黑體"/>
              </a:rPr>
              <a:t>該產品將與</a:t>
            </a:r>
            <a:r>
              <a:rPr lang="en-US" altLang="zh-TW" sz="2400" b="1" dirty="0" smtClean="0">
                <a:latin typeface="微軟正黑體"/>
                <a:ea typeface="微軟正黑體"/>
                <a:cs typeface="微軟正黑體"/>
              </a:rPr>
              <a:t>Google</a:t>
            </a:r>
            <a:r>
              <a:rPr lang="zh-TW" altLang="en-US" sz="2400" b="1" dirty="0" smtClean="0">
                <a:latin typeface="微軟正黑體"/>
                <a:ea typeface="微軟正黑體"/>
                <a:cs typeface="微軟正黑體"/>
              </a:rPr>
              <a:t>搜索廣告類似</a:t>
            </a: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，根據用戶的搜索或提問請求匹配相關推廣信息</a:t>
            </a:r>
            <a:r>
              <a:rPr lang="zh-TW" altLang="en-US" sz="2400" b="1" dirty="0" smtClean="0">
                <a:latin typeface="微軟正黑體"/>
                <a:ea typeface="微軟正黑體"/>
                <a:cs typeface="微軟正黑體"/>
              </a:rPr>
              <a:t>。</a:t>
            </a:r>
            <a:endParaRPr lang="zh-TW" altLang="en-US" sz="2400" b="1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98828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40080" y="2417490"/>
            <a:ext cx="2911840" cy="1974437"/>
          </a:xfrm>
          <a:custGeom>
            <a:avLst/>
            <a:gdLst/>
            <a:ahLst/>
            <a:cxnLst/>
            <a:rect l="l" t="t" r="r" b="b"/>
            <a:pathLst>
              <a:path w="2911840" h="1974437">
                <a:moveTo>
                  <a:pt x="1592351" y="1274752"/>
                </a:moveTo>
                <a:lnTo>
                  <a:pt x="1995997" y="1274752"/>
                </a:lnTo>
                <a:lnTo>
                  <a:pt x="1989943" y="1313826"/>
                </a:lnTo>
                <a:cubicBezTo>
                  <a:pt x="1989943" y="1412425"/>
                  <a:pt x="2014593" y="1496234"/>
                  <a:pt x="2063892" y="1565253"/>
                </a:cubicBezTo>
                <a:cubicBezTo>
                  <a:pt x="2113191" y="1634272"/>
                  <a:pt x="2178102" y="1668781"/>
                  <a:pt x="2258624" y="1668781"/>
                </a:cubicBezTo>
                <a:cubicBezTo>
                  <a:pt x="2339968" y="1668781"/>
                  <a:pt x="2404057" y="1637148"/>
                  <a:pt x="2450891" y="1573880"/>
                </a:cubicBezTo>
                <a:cubicBezTo>
                  <a:pt x="2497726" y="1510613"/>
                  <a:pt x="2521143" y="1431323"/>
                  <a:pt x="2521143" y="1336011"/>
                </a:cubicBezTo>
                <a:lnTo>
                  <a:pt x="2517779" y="1274752"/>
                </a:lnTo>
                <a:lnTo>
                  <a:pt x="2909357" y="1274752"/>
                </a:lnTo>
                <a:lnTo>
                  <a:pt x="2911840" y="1310129"/>
                </a:lnTo>
                <a:cubicBezTo>
                  <a:pt x="2911840" y="1502396"/>
                  <a:pt x="2850627" y="1661181"/>
                  <a:pt x="2728200" y="1786484"/>
                </a:cubicBezTo>
                <a:cubicBezTo>
                  <a:pt x="2605774" y="1911786"/>
                  <a:pt x="2449249" y="1974437"/>
                  <a:pt x="2258624" y="1974437"/>
                </a:cubicBezTo>
                <a:cubicBezTo>
                  <a:pt x="2040064" y="1974437"/>
                  <a:pt x="1872651" y="1895558"/>
                  <a:pt x="1756387" y="1737800"/>
                </a:cubicBezTo>
                <a:cubicBezTo>
                  <a:pt x="1669189" y="1619482"/>
                  <a:pt x="1614690" y="1468349"/>
                  <a:pt x="1592891" y="1284401"/>
                </a:cubicBezTo>
                <a:close/>
                <a:moveTo>
                  <a:pt x="5779" y="1274752"/>
                </a:moveTo>
                <a:lnTo>
                  <a:pt x="408427" y="1274752"/>
                </a:lnTo>
                <a:lnTo>
                  <a:pt x="410639" y="1297188"/>
                </a:lnTo>
                <a:cubicBezTo>
                  <a:pt x="445919" y="1544917"/>
                  <a:pt x="534118" y="1668781"/>
                  <a:pt x="675237" y="1668781"/>
                </a:cubicBezTo>
                <a:cubicBezTo>
                  <a:pt x="813892" y="1668781"/>
                  <a:pt x="900551" y="1541219"/>
                  <a:pt x="935214" y="1286096"/>
                </a:cubicBezTo>
                <a:lnTo>
                  <a:pt x="936281" y="1274752"/>
                </a:lnTo>
                <a:lnTo>
                  <a:pt x="1334208" y="1274752"/>
                </a:lnTo>
                <a:lnTo>
                  <a:pt x="1313356" y="1398406"/>
                </a:lnTo>
                <a:cubicBezTo>
                  <a:pt x="1283571" y="1521757"/>
                  <a:pt x="1238893" y="1626877"/>
                  <a:pt x="1179323" y="1713767"/>
                </a:cubicBezTo>
                <a:cubicBezTo>
                  <a:pt x="1060183" y="1887547"/>
                  <a:pt x="888046" y="1974437"/>
                  <a:pt x="662912" y="1974437"/>
                </a:cubicBezTo>
                <a:cubicBezTo>
                  <a:pt x="326444" y="1974437"/>
                  <a:pt x="116152" y="1795111"/>
                  <a:pt x="32035" y="1436459"/>
                </a:cubicBezTo>
                <a:close/>
                <a:moveTo>
                  <a:pt x="2389267" y="717305"/>
                </a:moveTo>
                <a:cubicBezTo>
                  <a:pt x="2509434" y="717305"/>
                  <a:pt x="2610999" y="748155"/>
                  <a:pt x="2693960" y="809857"/>
                </a:cubicBezTo>
                <a:lnTo>
                  <a:pt x="2697405" y="813087"/>
                </a:lnTo>
                <a:lnTo>
                  <a:pt x="2091822" y="813087"/>
                </a:lnTo>
                <a:lnTo>
                  <a:pt x="2153555" y="769685"/>
                </a:lnTo>
                <a:cubicBezTo>
                  <a:pt x="2221136" y="734765"/>
                  <a:pt x="2299707" y="717305"/>
                  <a:pt x="2389267" y="717305"/>
                </a:cubicBezTo>
                <a:close/>
                <a:moveTo>
                  <a:pt x="2437334" y="0"/>
                </a:moveTo>
                <a:cubicBezTo>
                  <a:pt x="2581946" y="0"/>
                  <a:pt x="2695745" y="17254"/>
                  <a:pt x="2778732" y="51764"/>
                </a:cubicBezTo>
                <a:lnTo>
                  <a:pt x="2778732" y="388232"/>
                </a:lnTo>
                <a:cubicBezTo>
                  <a:pt x="2681777" y="333181"/>
                  <a:pt x="2576194" y="305655"/>
                  <a:pt x="2461984" y="305655"/>
                </a:cubicBezTo>
                <a:cubicBezTo>
                  <a:pt x="2314907" y="305655"/>
                  <a:pt x="2197205" y="363377"/>
                  <a:pt x="2108877" y="478819"/>
                </a:cubicBezTo>
                <a:cubicBezTo>
                  <a:pt x="2042631" y="565401"/>
                  <a:pt x="2001228" y="671048"/>
                  <a:pt x="1984667" y="795760"/>
                </a:cubicBezTo>
                <a:lnTo>
                  <a:pt x="1983572" y="813087"/>
                </a:lnTo>
                <a:lnTo>
                  <a:pt x="1605420" y="813087"/>
                </a:lnTo>
                <a:lnTo>
                  <a:pt x="1638531" y="650597"/>
                </a:lnTo>
                <a:cubicBezTo>
                  <a:pt x="1676225" y="519440"/>
                  <a:pt x="1732765" y="403433"/>
                  <a:pt x="1808152" y="302574"/>
                </a:cubicBezTo>
                <a:cubicBezTo>
                  <a:pt x="1958925" y="100858"/>
                  <a:pt x="2168653" y="0"/>
                  <a:pt x="2437334" y="0"/>
                </a:cubicBezTo>
                <a:close/>
                <a:moveTo>
                  <a:pt x="699887" y="0"/>
                </a:moveTo>
                <a:cubicBezTo>
                  <a:pt x="1083806" y="0"/>
                  <a:pt x="1299760" y="248486"/>
                  <a:pt x="1347750" y="745459"/>
                </a:cubicBezTo>
                <a:lnTo>
                  <a:pt x="1352478" y="813087"/>
                </a:lnTo>
                <a:lnTo>
                  <a:pt x="946930" y="813087"/>
                </a:lnTo>
                <a:lnTo>
                  <a:pt x="935677" y="689728"/>
                </a:lnTo>
                <a:cubicBezTo>
                  <a:pt x="901937" y="433679"/>
                  <a:pt x="817589" y="305655"/>
                  <a:pt x="682632" y="305655"/>
                </a:cubicBezTo>
                <a:cubicBezTo>
                  <a:pt x="537815" y="305655"/>
                  <a:pt x="447305" y="437377"/>
                  <a:pt x="411101" y="700820"/>
                </a:cubicBezTo>
                <a:lnTo>
                  <a:pt x="400420" y="813087"/>
                </a:lnTo>
                <a:lnTo>
                  <a:pt x="0" y="813087"/>
                </a:lnTo>
                <a:lnTo>
                  <a:pt x="1377" y="784937"/>
                </a:lnTo>
                <a:cubicBezTo>
                  <a:pt x="24178" y="566480"/>
                  <a:pt x="81181" y="391930"/>
                  <a:pt x="172384" y="261286"/>
                </a:cubicBezTo>
                <a:cubicBezTo>
                  <a:pt x="293989" y="87095"/>
                  <a:pt x="469823" y="0"/>
                  <a:pt x="699887" y="0"/>
                </a:cubicBezTo>
                <a:close/>
              </a:path>
            </a:pathLst>
          </a:custGeom>
          <a:solidFill>
            <a:srgbClr val="CA1A0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9900" b="1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033889" y="3226883"/>
            <a:ext cx="578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Web </a:t>
            </a:r>
            <a:r>
              <a:rPr kumimoji="1" lang="zh-TW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I</a:t>
            </a:r>
            <a:r>
              <a:rPr kumimoji="1" lang="en-US" altLang="zh-CN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nterface</a:t>
            </a:r>
            <a:r>
              <a:rPr kumimoji="1" lang="en-US" altLang="zh-CN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kumimoji="1" lang="zh-TW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＆</a:t>
            </a:r>
            <a:r>
              <a:rPr kumimoji="1" lang="en-US" altLang="zh-TW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S</a:t>
            </a:r>
            <a:r>
              <a:rPr kumimoji="1" lang="en-US" altLang="zh-TW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omething</a:t>
            </a:r>
            <a:r>
              <a:rPr kumimoji="1" lang="zh-TW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kumimoji="1" lang="zh-TW" altLang="zh-TW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I</a:t>
            </a:r>
            <a:r>
              <a:rPr kumimoji="1" lang="en-US" altLang="zh-TW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nteresting</a:t>
            </a:r>
            <a:endParaRPr kumimoji="1" lang="zh-CN" altLang="en-US" sz="24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95643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7" b="12506"/>
          <a:stretch/>
        </p:blipFill>
        <p:spPr>
          <a:xfrm>
            <a:off x="0" y="-31531"/>
            <a:ext cx="12194509" cy="68895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31531"/>
            <a:ext cx="12192000" cy="68895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圖片 1" descr="螢幕快照 2015-06-21 下午11.12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5" y="0"/>
            <a:ext cx="10088147" cy="6858000"/>
          </a:xfrm>
          <a:prstGeom prst="rect">
            <a:avLst/>
          </a:prstGeom>
        </p:spPr>
      </p:pic>
      <p:pic>
        <p:nvPicPr>
          <p:cNvPr id="4" name="圖片 3" descr="螢幕快照 2015-06-22 上午1.28.34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67"/>
          <a:stretch/>
        </p:blipFill>
        <p:spPr>
          <a:xfrm>
            <a:off x="892714" y="0"/>
            <a:ext cx="10043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5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913</Words>
  <Application>Microsoft Macintosh PowerPoint</Application>
  <PresentationFormat>自訂</PresentationFormat>
  <Paragraphs>102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liaoying zhang</dc:creator>
  <cp:lastModifiedBy>apple</cp:lastModifiedBy>
  <cp:revision>67</cp:revision>
  <dcterms:created xsi:type="dcterms:W3CDTF">2014-11-19T09:38:30Z</dcterms:created>
  <dcterms:modified xsi:type="dcterms:W3CDTF">2015-06-22T08:36:57Z</dcterms:modified>
</cp:coreProperties>
</file>