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302" r:id="rId4"/>
    <p:sldId id="273" r:id="rId5"/>
    <p:sldId id="275" r:id="rId6"/>
    <p:sldId id="276" r:id="rId7"/>
    <p:sldId id="303" r:id="rId8"/>
    <p:sldId id="304" r:id="rId9"/>
    <p:sldId id="277" r:id="rId10"/>
    <p:sldId id="260" r:id="rId11"/>
    <p:sldId id="285" r:id="rId12"/>
    <p:sldId id="270" r:id="rId13"/>
    <p:sldId id="282" r:id="rId14"/>
    <p:sldId id="286" r:id="rId15"/>
    <p:sldId id="280" r:id="rId16"/>
    <p:sldId id="284" r:id="rId17"/>
    <p:sldId id="287" r:id="rId18"/>
    <p:sldId id="288" r:id="rId19"/>
    <p:sldId id="278" r:id="rId20"/>
    <p:sldId id="289" r:id="rId21"/>
    <p:sldId id="290" r:id="rId22"/>
    <p:sldId id="291" r:id="rId23"/>
    <p:sldId id="298" r:id="rId24"/>
    <p:sldId id="299" r:id="rId25"/>
    <p:sldId id="297" r:id="rId26"/>
    <p:sldId id="292" r:id="rId27"/>
    <p:sldId id="293" r:id="rId28"/>
    <p:sldId id="294" r:id="rId29"/>
    <p:sldId id="295" r:id="rId30"/>
    <p:sldId id="296" r:id="rId31"/>
    <p:sldId id="300" r:id="rId32"/>
    <p:sldId id="301" r:id="rId33"/>
    <p:sldId id="259" r:id="rId34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F06-B5AD-B348-8340-966AE5DD61E1}" type="datetimeFigureOut">
              <a:rPr kumimoji="1" lang="zh-TW" altLang="en-US" smtClean="0"/>
              <a:t>2015/4/20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43E9-13A8-D54C-BC80-7651885588C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2347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F06-B5AD-B348-8340-966AE5DD61E1}" type="datetimeFigureOut">
              <a:rPr kumimoji="1" lang="zh-TW" altLang="en-US" smtClean="0"/>
              <a:t>2015/4/20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43E9-13A8-D54C-BC80-7651885588C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978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F06-B5AD-B348-8340-966AE5DD61E1}" type="datetimeFigureOut">
              <a:rPr kumimoji="1" lang="zh-TW" altLang="en-US" smtClean="0"/>
              <a:t>2015/4/20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43E9-13A8-D54C-BC80-7651885588C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1003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F06-B5AD-B348-8340-966AE5DD61E1}" type="datetimeFigureOut">
              <a:rPr kumimoji="1" lang="zh-TW" altLang="en-US" smtClean="0"/>
              <a:t>2015/4/20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43E9-13A8-D54C-BC80-7651885588C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6611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F06-B5AD-B348-8340-966AE5DD61E1}" type="datetimeFigureOut">
              <a:rPr kumimoji="1" lang="zh-TW" altLang="en-US" smtClean="0"/>
              <a:t>2015/4/20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43E9-13A8-D54C-BC80-7651885588C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8710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F06-B5AD-B348-8340-966AE5DD61E1}" type="datetimeFigureOut">
              <a:rPr kumimoji="1" lang="zh-TW" altLang="en-US" smtClean="0"/>
              <a:t>2015/4/20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43E9-13A8-D54C-BC80-7651885588C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7030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F06-B5AD-B348-8340-966AE5DD61E1}" type="datetimeFigureOut">
              <a:rPr kumimoji="1" lang="zh-TW" altLang="en-US" smtClean="0"/>
              <a:t>2015/4/20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43E9-13A8-D54C-BC80-7651885588C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9109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F06-B5AD-B348-8340-966AE5DD61E1}" type="datetimeFigureOut">
              <a:rPr kumimoji="1" lang="zh-TW" altLang="en-US" smtClean="0"/>
              <a:t>2015/4/20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43E9-13A8-D54C-BC80-7651885588C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830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F06-B5AD-B348-8340-966AE5DD61E1}" type="datetimeFigureOut">
              <a:rPr kumimoji="1" lang="zh-TW" altLang="en-US" smtClean="0"/>
              <a:t>2015/4/20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43E9-13A8-D54C-BC80-7651885588C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9769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F06-B5AD-B348-8340-966AE5DD61E1}" type="datetimeFigureOut">
              <a:rPr kumimoji="1" lang="zh-TW" altLang="en-US" smtClean="0"/>
              <a:t>2015/4/20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43E9-13A8-D54C-BC80-7651885588C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9372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F06-B5AD-B348-8340-966AE5DD61E1}" type="datetimeFigureOut">
              <a:rPr kumimoji="1" lang="zh-TW" altLang="en-US" smtClean="0"/>
              <a:t>2015/4/20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43E9-13A8-D54C-BC80-7651885588C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0360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9AF06-B5AD-B348-8340-966AE5DD61E1}" type="datetimeFigureOut">
              <a:rPr kumimoji="1" lang="zh-TW" altLang="en-US" smtClean="0"/>
              <a:t>2015/4/20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743E9-13A8-D54C-BC80-7651885588C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020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4" Type="http://schemas.openxmlformats.org/officeDocument/2006/relationships/image" Target="../media/image16.jpeg"/><Relationship Id="rId1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多媒體其中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螢幕快照 2015-04-20 上午12.47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49" y="1189790"/>
            <a:ext cx="7011516" cy="4835024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775355" y="5427579"/>
            <a:ext cx="7660105" cy="86894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89249" y="3636211"/>
            <a:ext cx="5280527" cy="1657684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7" name="直線箭頭接點 16"/>
          <p:cNvCxnSpPr/>
          <p:nvPr/>
        </p:nvCxnSpPr>
        <p:spPr>
          <a:xfrm flipH="1" flipV="1">
            <a:off x="3435670" y="4719049"/>
            <a:ext cx="1" cy="1176422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75355" y="455808"/>
            <a:ext cx="4541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首頁優質學院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963529" y="666570"/>
            <a:ext cx="407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優質家教與優質學院位置交換</a:t>
            </a:r>
            <a:endParaRPr kumimoji="1" lang="zh-TW" altLang="en-US" b="1" dirty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9691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0567" y="1235245"/>
            <a:ext cx="8003797" cy="452596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zh-TW" b="1" dirty="0" smtClean="0"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kumimoji="1" lang="en-US" altLang="zh-TW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 </a:t>
            </a:r>
            <a:r>
              <a:rPr kumimoji="1" lang="zh-TW" altLang="en-US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改進建議</a:t>
            </a:r>
            <a:endParaRPr kumimoji="1" lang="en-US" altLang="zh-TW" sz="40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首頁優質學院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新增「找學院」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課程分類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跳頁問題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找家教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搜尋問題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悄悄話顯示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會員中心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樂課卡優惠分類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系統通知信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改名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/FB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粉絲團連結</a:t>
            </a:r>
            <a:endParaRPr lang="en-US" altLang="zh-TW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endParaRPr lang="en-US" altLang="zh-TW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21216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螢幕快照 2015-04-20 上午10.21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43" y="1804737"/>
            <a:ext cx="5625593" cy="41308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5355" y="455808"/>
            <a:ext cx="4541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新增「找學院」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17108" y="1358027"/>
            <a:ext cx="112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找學院</a:t>
            </a:r>
            <a:endParaRPr kumimoji="1" lang="zh-TW" altLang="en-US" b="1" dirty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310105" y="1483895"/>
            <a:ext cx="1336842" cy="1002631"/>
            <a:chOff x="1310105" y="1483895"/>
            <a:chExt cx="1336842" cy="1002631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1310105" y="1483895"/>
              <a:ext cx="614948" cy="1002631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H="1">
              <a:off x="1925053" y="1483895"/>
              <a:ext cx="721894" cy="1002631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033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09990" y="501988"/>
            <a:ext cx="4541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新增「找學院」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" name="圖片 1" descr="螢幕快照 2015-04-20 上午10.2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49" y="1430421"/>
            <a:ext cx="7461700" cy="462547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385848" y="722418"/>
            <a:ext cx="290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將學院按地區區分</a:t>
            </a:r>
            <a:endParaRPr kumimoji="1" lang="zh-TW" altLang="en-US" b="1" dirty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868949" y="2727158"/>
            <a:ext cx="3662946" cy="1572916"/>
            <a:chOff x="868949" y="2727158"/>
            <a:chExt cx="3662946" cy="1572916"/>
          </a:xfrm>
        </p:grpSpPr>
        <p:sp>
          <p:nvSpPr>
            <p:cNvPr id="3" name="矩形 2"/>
            <p:cNvSpPr/>
            <p:nvPr/>
          </p:nvSpPr>
          <p:spPr>
            <a:xfrm>
              <a:off x="868949" y="2727158"/>
              <a:ext cx="3662946" cy="1572916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F7964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pic>
          <p:nvPicPr>
            <p:cNvPr id="4" name="圖片 3" descr="螢幕快照 2015-04-20 上午10.44.5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095" y="2828641"/>
              <a:ext cx="1996672" cy="1068395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3128819" y="2828641"/>
              <a:ext cx="131071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1100" dirty="0" smtClean="0"/>
                <a:t>校名ＸＸＸＸ</a:t>
              </a:r>
              <a:endParaRPr kumimoji="1" lang="en-US" altLang="zh-TW" sz="1100" dirty="0" smtClean="0"/>
            </a:p>
            <a:p>
              <a:r>
                <a:rPr kumimoji="1" lang="zh-TW" altLang="en-US" sz="1100" dirty="0" smtClean="0"/>
                <a:t>簡介＠＃＄％＾＆＊＾＆＊（＄％＾＆＊＄＄％＾＆＊（＆＾％％＾＆＊（％＾％＾＆＊（</a:t>
              </a:r>
              <a:endParaRPr kumimoji="1" lang="zh-TW" altLang="en-US" sz="1100" dirty="0"/>
            </a:p>
          </p:txBody>
        </p:sp>
        <p:pic>
          <p:nvPicPr>
            <p:cNvPr id="7" name="圖片 6" descr="螢幕快照 2015-04-20 上午10.46.3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903" y="3924434"/>
              <a:ext cx="1730008" cy="342884"/>
            </a:xfrm>
            <a:prstGeom prst="rect">
              <a:avLst/>
            </a:prstGeom>
          </p:spPr>
        </p:pic>
      </p:grpSp>
      <p:grpSp>
        <p:nvGrpSpPr>
          <p:cNvPr id="35" name="群組 34"/>
          <p:cNvGrpSpPr/>
          <p:nvPr/>
        </p:nvGrpSpPr>
        <p:grpSpPr>
          <a:xfrm>
            <a:off x="4684295" y="2727158"/>
            <a:ext cx="3662946" cy="1572916"/>
            <a:chOff x="4684295" y="2727158"/>
            <a:chExt cx="3662946" cy="1572916"/>
          </a:xfrm>
        </p:grpSpPr>
        <p:grpSp>
          <p:nvGrpSpPr>
            <p:cNvPr id="17" name="群組 16"/>
            <p:cNvGrpSpPr/>
            <p:nvPr/>
          </p:nvGrpSpPr>
          <p:grpSpPr>
            <a:xfrm>
              <a:off x="4684295" y="2727158"/>
              <a:ext cx="3662946" cy="1572916"/>
              <a:chOff x="868949" y="2727158"/>
              <a:chExt cx="3662946" cy="1572916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868949" y="2727158"/>
                <a:ext cx="3662946" cy="1572916"/>
              </a:xfrm>
              <a:prstGeom prst="rect">
                <a:avLst/>
              </a:prstGeom>
              <a:solidFill>
                <a:srgbClr val="FFFFFF"/>
              </a:solidFill>
              <a:ln w="57150" cmpd="sng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3128819" y="2828641"/>
                <a:ext cx="131071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TW" altLang="en-US" sz="1100" dirty="0" smtClean="0"/>
                  <a:t>校名ＸＸＸＸ</a:t>
                </a:r>
                <a:endParaRPr kumimoji="1" lang="en-US" altLang="zh-TW" sz="1100" dirty="0" smtClean="0"/>
              </a:p>
              <a:p>
                <a:r>
                  <a:rPr kumimoji="1" lang="zh-TW" altLang="en-US" sz="1100" dirty="0" smtClean="0"/>
                  <a:t>簡介＠＃＄％＾＆＊＾＆＊（＄％＾＆＊＄＄％＾＆＊（＆＾％％＾＆＊（％＾％＾＆＊（</a:t>
                </a:r>
                <a:endParaRPr kumimoji="1" lang="zh-TW" altLang="en-US" sz="1100" dirty="0"/>
              </a:p>
            </p:txBody>
          </p:sp>
          <p:pic>
            <p:nvPicPr>
              <p:cNvPr id="22" name="圖片 21" descr="螢幕快照 2015-04-20 上午10.46.3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7903" y="3924434"/>
                <a:ext cx="1730008" cy="342884"/>
              </a:xfrm>
              <a:prstGeom prst="rect">
                <a:avLst/>
              </a:prstGeom>
            </p:spPr>
          </p:pic>
        </p:grpSp>
        <p:pic>
          <p:nvPicPr>
            <p:cNvPr id="14" name="圖片 13" descr="螢幕快照 2015-04-20 上午10.49.1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31" y="2921001"/>
              <a:ext cx="2125834" cy="863440"/>
            </a:xfrm>
            <a:prstGeom prst="rect">
              <a:avLst/>
            </a:prstGeom>
          </p:spPr>
        </p:pic>
      </p:grpSp>
      <p:grpSp>
        <p:nvGrpSpPr>
          <p:cNvPr id="34" name="群組 33"/>
          <p:cNvGrpSpPr/>
          <p:nvPr/>
        </p:nvGrpSpPr>
        <p:grpSpPr>
          <a:xfrm>
            <a:off x="868949" y="4439227"/>
            <a:ext cx="3662946" cy="1572916"/>
            <a:chOff x="868949" y="4439227"/>
            <a:chExt cx="3662946" cy="1572916"/>
          </a:xfrm>
        </p:grpSpPr>
        <p:grpSp>
          <p:nvGrpSpPr>
            <p:cNvPr id="23" name="群組 22"/>
            <p:cNvGrpSpPr/>
            <p:nvPr/>
          </p:nvGrpSpPr>
          <p:grpSpPr>
            <a:xfrm>
              <a:off x="868949" y="4439227"/>
              <a:ext cx="3662946" cy="1572916"/>
              <a:chOff x="868949" y="2727158"/>
              <a:chExt cx="3662946" cy="157291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868949" y="2727158"/>
                <a:ext cx="3662946" cy="1572916"/>
              </a:xfrm>
              <a:prstGeom prst="rect">
                <a:avLst/>
              </a:prstGeom>
              <a:solidFill>
                <a:srgbClr val="FFFFFF"/>
              </a:solidFill>
              <a:ln w="57150" cmpd="sng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3128819" y="2828641"/>
                <a:ext cx="131071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TW" altLang="en-US" sz="1100" dirty="0" smtClean="0"/>
                  <a:t>校名ＸＸＸＸ</a:t>
                </a:r>
                <a:endParaRPr kumimoji="1" lang="en-US" altLang="zh-TW" sz="1100" dirty="0" smtClean="0"/>
              </a:p>
              <a:p>
                <a:r>
                  <a:rPr kumimoji="1" lang="zh-TW" altLang="en-US" sz="1100" dirty="0" smtClean="0"/>
                  <a:t>簡介＠＃＄％＾＆＊＾＆＊（＄％＾＆＊＄＄％＾＆＊（＆＾％％＾＆＊（％＾％＾＆＊（</a:t>
                </a:r>
                <a:endParaRPr kumimoji="1" lang="zh-TW" altLang="en-US" sz="1100" dirty="0"/>
              </a:p>
            </p:txBody>
          </p:sp>
          <p:pic>
            <p:nvPicPr>
              <p:cNvPr id="27" name="圖片 26" descr="螢幕快照 2015-04-20 上午10.46.3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7903" y="3924434"/>
                <a:ext cx="1730008" cy="342884"/>
              </a:xfrm>
              <a:prstGeom prst="rect">
                <a:avLst/>
              </a:prstGeom>
            </p:spPr>
          </p:pic>
        </p:grpSp>
        <p:pic>
          <p:nvPicPr>
            <p:cNvPr id="33" name="圖片 32" descr="螢幕快照 2015-04-20 上午10.50.19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096" y="4622048"/>
              <a:ext cx="1996672" cy="964269"/>
            </a:xfrm>
            <a:prstGeom prst="rect">
              <a:avLst/>
            </a:prstGeom>
          </p:spPr>
        </p:pic>
      </p:grpSp>
      <p:grpSp>
        <p:nvGrpSpPr>
          <p:cNvPr id="37" name="群組 36"/>
          <p:cNvGrpSpPr/>
          <p:nvPr/>
        </p:nvGrpSpPr>
        <p:grpSpPr>
          <a:xfrm>
            <a:off x="4684295" y="4433454"/>
            <a:ext cx="3662946" cy="1572916"/>
            <a:chOff x="4684295" y="4433454"/>
            <a:chExt cx="3662946" cy="1572916"/>
          </a:xfrm>
        </p:grpSpPr>
        <p:grpSp>
          <p:nvGrpSpPr>
            <p:cNvPr id="28" name="群組 27"/>
            <p:cNvGrpSpPr/>
            <p:nvPr/>
          </p:nvGrpSpPr>
          <p:grpSpPr>
            <a:xfrm>
              <a:off x="4684295" y="4433454"/>
              <a:ext cx="3662946" cy="1572916"/>
              <a:chOff x="868949" y="2727158"/>
              <a:chExt cx="3662946" cy="1572916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868949" y="2727158"/>
                <a:ext cx="3662946" cy="1572916"/>
              </a:xfrm>
              <a:prstGeom prst="rect">
                <a:avLst/>
              </a:prstGeom>
              <a:solidFill>
                <a:srgbClr val="FFFFFF"/>
              </a:solidFill>
              <a:ln w="57150" cmpd="sng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3128819" y="2828641"/>
                <a:ext cx="131071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TW" altLang="en-US" sz="1100" dirty="0" smtClean="0"/>
                  <a:t>校名ＸＸＸＸ</a:t>
                </a:r>
                <a:endParaRPr kumimoji="1" lang="en-US" altLang="zh-TW" sz="1100" dirty="0" smtClean="0"/>
              </a:p>
              <a:p>
                <a:r>
                  <a:rPr kumimoji="1" lang="zh-TW" altLang="en-US" sz="1100" dirty="0" smtClean="0"/>
                  <a:t>簡介＠＃＄％＾＆＊＾＆＊（＄％＾＆＊＄＄％＾＆＊（＆＾％％＾＆＊（％＾％＾＆＊（</a:t>
                </a:r>
                <a:endParaRPr kumimoji="1" lang="zh-TW" altLang="en-US" sz="1100" dirty="0"/>
              </a:p>
            </p:txBody>
          </p:sp>
          <p:pic>
            <p:nvPicPr>
              <p:cNvPr id="32" name="圖片 31" descr="螢幕快照 2015-04-20 上午10.46.3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7903" y="3924434"/>
                <a:ext cx="1730008" cy="342884"/>
              </a:xfrm>
              <a:prstGeom prst="rect">
                <a:avLst/>
              </a:prstGeom>
            </p:spPr>
          </p:pic>
        </p:grpSp>
        <p:pic>
          <p:nvPicPr>
            <p:cNvPr id="36" name="圖片 35" descr="螢幕快照 2015-04-20 上午10.51.23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30" y="4564545"/>
              <a:ext cx="2147935" cy="1021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97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0567" y="1235245"/>
            <a:ext cx="8003797" cy="452596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zh-TW" b="1" dirty="0" smtClean="0"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kumimoji="1" lang="en-US" altLang="zh-TW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 </a:t>
            </a:r>
            <a:r>
              <a:rPr kumimoji="1" lang="zh-TW" altLang="en-US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改進建議</a:t>
            </a:r>
            <a:endParaRPr kumimoji="1" lang="en-US" altLang="zh-TW" sz="40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首頁優質學院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新增「找學院」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課程分類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跳頁問題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找家教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搜尋問題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悄悄話顯示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會員中心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樂課卡優惠分類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系統通知信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改名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/FB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粉絲團連結</a:t>
            </a:r>
            <a:endParaRPr lang="en-US" altLang="zh-TW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endParaRPr lang="en-US" altLang="zh-TW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55855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快照 2015-04-20 上午10.5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2" y="1550737"/>
            <a:ext cx="3820444" cy="44784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9990" y="501988"/>
            <a:ext cx="4541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課程分類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53741" y="577435"/>
            <a:ext cx="3314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此區分類有問題，會讓使用者查不到想要的課程。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如電腦系列的子分類：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網路行銷與網頁行銷是相同的，因刪除其中一項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7" name="圖片 6" descr="螢幕快照 2015-04-20 上午11.0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14" y="2165683"/>
            <a:ext cx="2583549" cy="386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0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9990" y="288158"/>
            <a:ext cx="4541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36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36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課程分類</a:t>
            </a:r>
            <a:endParaRPr lang="en-US" altLang="zh-TW" sz="36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74215"/>
              </p:ext>
            </p:extLst>
          </p:nvPr>
        </p:nvGraphicFramePr>
        <p:xfrm>
          <a:off x="365126" y="862901"/>
          <a:ext cx="8397873" cy="5631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6620"/>
                <a:gridCol w="2210935"/>
                <a:gridCol w="1616027"/>
                <a:gridCol w="3004291"/>
              </a:tblGrid>
              <a:tr h="189129"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分類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子分類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分類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子分類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89129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1.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免費精彩講座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7.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韓語系列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731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2.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電腦系列</a:t>
                      </a:r>
                      <a:endParaRPr lang="zh-TW" altLang="en-US" sz="1200" b="1" dirty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商業設計軟體應用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多媒體設計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網頁與程式設計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室內設計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工業設計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6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文書系列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7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.3D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製圖</a:t>
                      </a:r>
                      <a:endParaRPr lang="zh-TW" altLang="en-US" sz="1200" b="1" dirty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8.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其他語言系列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en-US" altLang="zh-TW" sz="1200" b="1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373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3.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電子商務系列</a:t>
                      </a:r>
                      <a:endParaRPr lang="zh-TW" altLang="en-US" sz="1200" b="1" dirty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zh-TW" altLang="en-US" sz="1200" b="1" dirty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9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藝術與音樂系列</a:t>
                      </a:r>
                      <a:endParaRPr lang="zh-TW" altLang="en-US" sz="1200" b="1" dirty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繪畫系列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.DIY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手創與創意繪畫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攝影創作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音樂美學系列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567387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4.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英文系列</a:t>
                      </a:r>
                      <a:endParaRPr lang="zh-TW" altLang="en-US" sz="1200" b="1" dirty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1.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個人進修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兒童美語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英文檢定</a:t>
                      </a:r>
                      <a:endParaRPr lang="zh-TW" altLang="en-US" sz="1200" b="1" dirty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10.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精緻生活系列</a:t>
                      </a:r>
                      <a:endParaRPr lang="zh-TW" altLang="en-US" sz="1200" b="1" dirty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1.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品飲與茶道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家政才藝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健康養身與保健（原健康養身系列併入）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567387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5.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日文系列</a:t>
                      </a:r>
                      <a:endParaRPr lang="zh-TW" altLang="en-US" sz="1200" b="1" dirty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個人進修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日文檢定</a:t>
                      </a:r>
                      <a:endParaRPr lang="zh-TW" altLang="en-US" sz="1200" b="1" dirty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11.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運動與健身系列</a:t>
                      </a:r>
                      <a:endParaRPr lang="zh-TW" altLang="en-US" sz="1200" b="1" dirty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1.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舞動活力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瑜伽有氧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武術與拳類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其他運動</a:t>
                      </a:r>
                      <a:endParaRPr lang="zh-TW" altLang="en-US" sz="1200" b="1" dirty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693473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6.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歐語系列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9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9990" y="426698"/>
            <a:ext cx="4541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課程分類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53741" y="488253"/>
            <a:ext cx="331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原本共</a:t>
            </a:r>
            <a:r>
              <a:rPr kumimoji="1" lang="en-US" altLang="zh-TW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29</a:t>
            </a:r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類，</a:t>
            </a:r>
            <a:r>
              <a:rPr kumimoji="1" lang="en-US" altLang="zh-TW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30</a:t>
            </a:r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項子分類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重新分類後</a:t>
            </a:r>
            <a:r>
              <a:rPr kumimoji="1" lang="zh-TW" altLang="zh-TW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1</a:t>
            </a:r>
            <a:r>
              <a:rPr kumimoji="1" lang="zh-TW" altLang="zh-TW" b="1" dirty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9</a:t>
            </a:r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類，</a:t>
            </a:r>
            <a:r>
              <a:rPr kumimoji="1" lang="en-US" altLang="zh-TW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36</a:t>
            </a:r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子分類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16842"/>
              </p:ext>
            </p:extLst>
          </p:nvPr>
        </p:nvGraphicFramePr>
        <p:xfrm>
          <a:off x="628317" y="1252410"/>
          <a:ext cx="7833896" cy="4774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1410"/>
                <a:gridCol w="1939638"/>
                <a:gridCol w="1879477"/>
                <a:gridCol w="2553371"/>
              </a:tblGrid>
              <a:tr h="221762"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分類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子分類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分類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子分類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93806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文創系列：建議刪除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16.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企管行銷系列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en-US" altLang="zh-TW" sz="1200" b="1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行銷管理</a:t>
                      </a:r>
                      <a:endParaRPr lang="en-US" altLang="zh-TW" sz="1200" b="1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人資管理</a:t>
                      </a:r>
                      <a:endParaRPr lang="en-US" altLang="zh-TW" sz="1200" b="1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經營管理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6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12.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神秘探索系列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7.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創業與投資系列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77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13.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幼兒成長系列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8.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職能進修：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將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「專業證照培訓」、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「企管行銷」、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「不動產系列」、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「導遊領隊系列」、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「新娘彩妝美容」、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6</a:t>
                      </a:r>
                      <a:r>
                        <a:rPr lang="en-US" altLang="zh-TW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「口語傳達系列」</a:t>
                      </a:r>
                      <a:endParaRPr lang="en-US" altLang="zh-TW" sz="1200" b="1" dirty="0" smtClean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en-US" sz="1200" b="1" dirty="0" smtClean="0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分入子分類</a:t>
                      </a:r>
                      <a:endParaRPr lang="zh-TW" altLang="en-US" sz="1200" b="1" dirty="0">
                        <a:solidFill>
                          <a:srgbClr val="FFFFFF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0377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15.</a:t>
                      </a:r>
                      <a:r>
                        <a:rPr lang="zh-TW" altLang="en-US" sz="1200" b="1" dirty="0" smtClean="0">
                          <a:solidFill>
                            <a:schemeClr val="bg1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升學系列</a:t>
                      </a:r>
                      <a:endParaRPr lang="zh-TW" altLang="en-US" sz="1200" b="1" dirty="0">
                        <a:solidFill>
                          <a:schemeClr val="bg1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chemeClr val="bg1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en-US" altLang="zh-TW" sz="1200" b="1" dirty="0" smtClean="0">
                        <a:solidFill>
                          <a:schemeClr val="bg1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18</a:t>
                      </a:r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法律與保險系列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77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14.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公職考試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77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15.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生技與理工系列</a:t>
                      </a:r>
                      <a:endParaRPr lang="zh-TW" altLang="en-US" sz="1200" b="1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全部</a:t>
                      </a:r>
                      <a:endParaRPr lang="en-US" altLang="zh-TW" sz="1200" b="1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電機課程</a:t>
                      </a:r>
                      <a:endParaRPr lang="en-US" altLang="zh-TW" sz="1200" b="1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工程課程</a:t>
                      </a:r>
                      <a:endParaRPr lang="en-US" altLang="zh-TW" sz="1200" b="1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光電課程</a:t>
                      </a:r>
                      <a:endParaRPr lang="en-US" altLang="zh-TW" sz="1200" b="1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r>
                        <a:rPr lang="en-US" altLang="zh-TW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sz="1200" b="1" dirty="0" smtClean="0">
                          <a:latin typeface="微軟正黑體"/>
                          <a:ea typeface="微軟正黑體"/>
                          <a:cs typeface="微軟正黑體"/>
                        </a:rPr>
                        <a:t>生技課程</a:t>
                      </a:r>
                      <a:endParaRPr lang="en-US" altLang="zh-TW" sz="1200" b="1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4104105" y="5128827"/>
            <a:ext cx="4465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假如能在後台新增一個課程可以放在兩個分類裡面的話，</a:t>
            </a:r>
            <a:endParaRPr kumimoji="1" lang="en-US" altLang="zh-TW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kumimoji="1" lang="zh-TW" altLang="en-US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對刊登使用者來說會蠻便利的</a:t>
            </a:r>
            <a:endParaRPr kumimoji="1" lang="zh-TW" altLang="en-US" dirty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30624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0567" y="1235245"/>
            <a:ext cx="8003797" cy="452596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zh-TW" b="1" dirty="0" smtClean="0"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kumimoji="1" lang="en-US" altLang="zh-TW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 </a:t>
            </a:r>
            <a:r>
              <a:rPr kumimoji="1" lang="zh-TW" altLang="en-US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改進建議</a:t>
            </a:r>
            <a:endParaRPr kumimoji="1" lang="en-US" altLang="zh-TW" sz="40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首頁優質學院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新增「找學院」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課程分類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跳頁問題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找家教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搜尋問題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悄悄話顯示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會員中心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樂課卡優惠分類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系統通知信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改名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/FB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粉絲團連結</a:t>
            </a:r>
            <a:endParaRPr lang="en-US" altLang="zh-TW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endParaRPr lang="en-US" altLang="zh-TW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45212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9990" y="426698"/>
            <a:ext cx="4541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跳頁問題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53741" y="488253"/>
            <a:ext cx="331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在課程搜尋時，想點回前面的頁數，搜尋項目會跳掉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" name="圖片 1" descr="螢幕快照 2015-04-20 上午11.54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0" y="1350212"/>
            <a:ext cx="5537901" cy="486437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510923" y="2867832"/>
            <a:ext cx="165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例如：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搜尋藝術系列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76387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6528" y="688988"/>
            <a:ext cx="6911474" cy="5540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目錄</a:t>
            </a:r>
            <a:endParaRPr lang="en-US" altLang="zh-TW" sz="4000" b="1" dirty="0" smtClean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一</a:t>
            </a:r>
            <a:r>
              <a:rPr lang="en-US" altLang="zh-TW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.</a:t>
            </a:r>
            <a:r>
              <a:rPr lang="en-US" altLang="zh-TW" sz="2800" b="1" dirty="0" err="1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PCStar</a:t>
            </a: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樂課網介紹</a:t>
            </a:r>
            <a:endParaRPr lang="en-US" altLang="zh-TW" sz="2800" b="1" dirty="0" smtClean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zh-TW" altLang="zh-TW" sz="2800" b="1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1</a:t>
            </a:r>
            <a:r>
              <a:rPr lang="en-US" altLang="zh-TW" sz="28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.</a:t>
            </a:r>
            <a:r>
              <a:rPr lang="zh-TW" altLang="en-US" sz="28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樂課網簡介</a:t>
            </a:r>
            <a:r>
              <a:rPr lang="en-US" altLang="zh-TW" sz="28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28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教育</a:t>
            </a:r>
            <a:r>
              <a:rPr lang="en-US" altLang="zh-TW" sz="28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e</a:t>
            </a:r>
            <a:r>
              <a:rPr lang="zh-TW" altLang="en-US" sz="28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聯盟、免費講座</a:t>
            </a:r>
            <a:r>
              <a:rPr lang="en-US" altLang="zh-TW" sz="28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)</a:t>
            </a:r>
          </a:p>
          <a:p>
            <a:pPr marL="0" indent="0">
              <a:buNone/>
            </a:pPr>
            <a:r>
              <a:rPr lang="zh-TW" altLang="zh-TW" sz="28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2</a:t>
            </a:r>
            <a:r>
              <a:rPr lang="en-US" altLang="zh-TW" sz="28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.</a:t>
            </a:r>
            <a:r>
              <a:rPr lang="zh-TW" altLang="en-US" sz="28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相似網站比較</a:t>
            </a:r>
            <a:endParaRPr lang="en-US" altLang="zh-TW" sz="2800" b="1" dirty="0" smtClean="0">
              <a:solidFill>
                <a:srgbClr val="0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二</a:t>
            </a:r>
            <a:r>
              <a:rPr lang="en-US" altLang="zh-TW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.</a:t>
            </a: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網站改善建議</a:t>
            </a:r>
            <a:endParaRPr lang="en-US" altLang="zh-TW" sz="28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1.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首頁優質學院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		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2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.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新增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「找學院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」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3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.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課程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課程分類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	4.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課程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跳頁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問題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5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.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找家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教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搜尋問題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	6.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悄悄話顯示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7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.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會員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中心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樂課卡優惠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分類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8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.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系統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通知信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改名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/FB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粉絲團連結</a:t>
            </a:r>
            <a:endParaRPr lang="en-US" altLang="zh-TW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endParaRPr lang="en-US" altLang="zh-TW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54253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9990" y="426698"/>
            <a:ext cx="4541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跳頁問題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53741" y="488253"/>
            <a:ext cx="331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在課程搜尋時，想點回前面的頁數，搜尋項目會跳掉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10923" y="2867832"/>
            <a:ext cx="2084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逛到第三頁了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想點回前面頁數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看課程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5" name="圖片 4" descr="螢幕快照 2015-04-20 上午11.5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6" y="1798804"/>
            <a:ext cx="5628105" cy="40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5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9990" y="426698"/>
            <a:ext cx="4541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跳頁問題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53741" y="488253"/>
            <a:ext cx="331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在課程搜尋時，想點回前面的頁數，搜尋項目會跳掉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47895" y="1932043"/>
            <a:ext cx="290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點回第一頁後搜尋跑掉了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7" name="圖片 6" descr="螢幕快照 2015-04-20 上午11.5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0" y="1247273"/>
            <a:ext cx="4445000" cy="1676400"/>
          </a:xfrm>
          <a:prstGeom prst="rect">
            <a:avLst/>
          </a:prstGeom>
          <a:ln w="57150" cmpd="sng">
            <a:solidFill>
              <a:schemeClr val="accent6"/>
            </a:solidFill>
          </a:ln>
        </p:spPr>
      </p:pic>
      <p:pic>
        <p:nvPicPr>
          <p:cNvPr id="2" name="圖片 1" descr="螢幕快照 2015-04-20 上午11.57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69" y="2620212"/>
            <a:ext cx="5238128" cy="3596105"/>
          </a:xfrm>
          <a:prstGeom prst="rect">
            <a:avLst/>
          </a:prstGeom>
          <a:ln w="57150" cmpd="sng">
            <a:solidFill>
              <a:srgbClr val="F79646"/>
            </a:solidFill>
          </a:ln>
        </p:spPr>
      </p:pic>
    </p:spTree>
    <p:extLst>
      <p:ext uri="{BB962C8B-B14F-4D97-AF65-F5344CB8AC3E}">
        <p14:creationId xmlns:p14="http://schemas.microsoft.com/office/powerpoint/2010/main" val="253088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0567" y="1235245"/>
            <a:ext cx="8003797" cy="452596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zh-TW" b="1" dirty="0" smtClean="0"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kumimoji="1" lang="en-US" altLang="zh-TW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 </a:t>
            </a:r>
            <a:r>
              <a:rPr kumimoji="1" lang="zh-TW" altLang="en-US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改進建議</a:t>
            </a:r>
            <a:endParaRPr kumimoji="1" lang="en-US" altLang="zh-TW" sz="40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首頁優質學院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新增「找學院」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課程分類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跳頁問題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找家教</a:t>
            </a:r>
            <a:r>
              <a:rPr lang="en-US" altLang="zh-TW" sz="2800" b="1" dirty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搜尋問題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悄悄話顯示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會員中心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樂課卡優惠分類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系統通知信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改名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/FB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粉絲團連結</a:t>
            </a:r>
            <a:endParaRPr lang="en-US" altLang="zh-TW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30985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9990" y="426698"/>
            <a:ext cx="4541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找家教</a:t>
            </a:r>
            <a:r>
              <a:rPr lang="en-US" altLang="zh-TW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搜尋問題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53741" y="488253"/>
            <a:ext cx="331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在找家教搜尋時，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只能搜尋到精選講師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83686" y="2587096"/>
            <a:ext cx="232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我在搜尋時搜尋「呂」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應該要可以查到家教裡的「呂蔡政老師」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5" name="圖片 4" descr="螢幕快照 2015-04-20 下午3.35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1" y="1630947"/>
            <a:ext cx="5885004" cy="39436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8681" y="3101474"/>
            <a:ext cx="3906477" cy="481263"/>
          </a:xfrm>
          <a:prstGeom prst="rect">
            <a:avLst/>
          </a:prstGeom>
          <a:noFill/>
          <a:ln w="57150" cmpd="sng"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0" name="肘形接點 9"/>
          <p:cNvCxnSpPr>
            <a:stCxn id="8" idx="3"/>
            <a:endCxn id="6" idx="1"/>
          </p:cNvCxnSpPr>
          <p:nvPr/>
        </p:nvCxnSpPr>
        <p:spPr>
          <a:xfrm flipV="1">
            <a:off x="4505158" y="3048761"/>
            <a:ext cx="1978528" cy="293345"/>
          </a:xfrm>
          <a:prstGeom prst="bentConnector3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51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5-04-20 下午3.38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1" y="1437486"/>
            <a:ext cx="5643317" cy="380923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09990" y="426698"/>
            <a:ext cx="4541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找家教</a:t>
            </a:r>
            <a:r>
              <a:rPr lang="en-US" altLang="zh-TW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搜尋問題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53741" y="488253"/>
            <a:ext cx="331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在找家教搜尋時，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只能搜尋到精選講師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390107" y="1932953"/>
            <a:ext cx="232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竟然只能搜尋到精選講師裡的老師</a:t>
            </a:r>
            <a:r>
              <a:rPr kumimoji="1" lang="en-US" altLang="zh-TW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…</a:t>
            </a:r>
          </a:p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我要找的是家教ＱＱ</a:t>
            </a:r>
            <a:endParaRPr kumimoji="1" lang="en-US" altLang="zh-TW" b="1" dirty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8681" y="3101474"/>
            <a:ext cx="5643317" cy="2145251"/>
          </a:xfrm>
          <a:prstGeom prst="rect">
            <a:avLst/>
          </a:prstGeom>
          <a:noFill/>
          <a:ln w="57150" cmpd="sng"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0" name="肘形接點 9"/>
          <p:cNvCxnSpPr>
            <a:stCxn id="8" idx="0"/>
            <a:endCxn id="6" idx="1"/>
          </p:cNvCxnSpPr>
          <p:nvPr/>
        </p:nvCxnSpPr>
        <p:spPr>
          <a:xfrm rot="5400000" flipH="1" flipV="1">
            <a:off x="4551795" y="1263163"/>
            <a:ext cx="706856" cy="2969767"/>
          </a:xfrm>
          <a:prstGeom prst="bentConnector2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34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0567" y="1235245"/>
            <a:ext cx="8003797" cy="452596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zh-TW" b="1" dirty="0" smtClean="0"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kumimoji="1" lang="en-US" altLang="zh-TW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 </a:t>
            </a:r>
            <a:r>
              <a:rPr kumimoji="1" lang="zh-TW" altLang="en-US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改進建議</a:t>
            </a:r>
            <a:endParaRPr kumimoji="1" lang="en-US" altLang="zh-TW" sz="40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首頁優質學院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新增「找學院」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課程分類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跳頁問題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找家教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搜尋問題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悄悄話顯示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會員中心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樂課卡優惠分類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系統通知信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改名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/FB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粉絲團連結</a:t>
            </a:r>
            <a:endParaRPr lang="en-US" altLang="zh-TW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70019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螢幕快照 2015-04-20 上午12.4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58" y="1958478"/>
            <a:ext cx="3666093" cy="364957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09990" y="426698"/>
            <a:ext cx="4541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悄悄話顯示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569369" y="514989"/>
            <a:ext cx="4598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給講師們留言悄悄話時，該用戶及老師以外的其他人完全看不到有留言的痕跡，因此感覺此講師沒有在與學員互動，建議悄悄話也顯示出來，但內容只有該用戶及講師看得見。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5" name="圖片 4" descr="螢幕快照 2015-04-20 上午12.4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8" y="1965156"/>
            <a:ext cx="3666093" cy="3649579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4187461" y="3382211"/>
            <a:ext cx="825697" cy="427789"/>
          </a:xfrm>
          <a:prstGeom prst="rightArrow">
            <a:avLst/>
          </a:prstGeom>
          <a:solidFill>
            <a:srgbClr val="FF6600"/>
          </a:solidFill>
          <a:ln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0" name="圖片 9" descr="螢幕快照 2015-04-20 下午3.18.5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11"/>
          <a:stretch/>
        </p:blipFill>
        <p:spPr>
          <a:xfrm>
            <a:off x="5085838" y="3314763"/>
            <a:ext cx="3489508" cy="153127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085838" y="4816921"/>
            <a:ext cx="3489508" cy="1454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zh-TW" altLang="en-US" sz="900" dirty="0" smtClean="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rPr>
              <a:t>講師回覆</a:t>
            </a:r>
            <a:endParaRPr kumimoji="1" lang="zh-TW" altLang="en-US" sz="900" dirty="0">
              <a:solidFill>
                <a:schemeClr val="tx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5838" y="3920547"/>
            <a:ext cx="3489508" cy="1454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zh-TW" altLang="en-US" sz="900" dirty="0" smtClean="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rPr>
              <a:t>講師回覆</a:t>
            </a:r>
            <a:endParaRPr kumimoji="1" lang="zh-TW" altLang="en-US" sz="900" dirty="0">
              <a:solidFill>
                <a:schemeClr val="tx1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19100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0567" y="1235245"/>
            <a:ext cx="8003797" cy="452596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zh-TW" b="1" dirty="0" smtClean="0"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kumimoji="1" lang="en-US" altLang="zh-TW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 </a:t>
            </a:r>
            <a:r>
              <a:rPr kumimoji="1" lang="zh-TW" altLang="en-US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改進建議</a:t>
            </a:r>
            <a:endParaRPr kumimoji="1" lang="en-US" altLang="zh-TW" sz="40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首頁優質學院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新增「找學院」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課程分類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跳頁問題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找家教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搜尋問題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悄悄話顯示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會員中心</a:t>
            </a:r>
            <a:r>
              <a:rPr lang="en-US" altLang="zh-TW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樂課卡優惠分類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系統通知信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改名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/FB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粉絲團連結</a:t>
            </a:r>
            <a:endParaRPr lang="en-US" altLang="zh-TW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endParaRPr lang="en-US" altLang="zh-TW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28566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9989" y="426698"/>
            <a:ext cx="6703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會員中心</a:t>
            </a:r>
            <a:r>
              <a:rPr lang="en-US" altLang="zh-TW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樂課卡優惠分類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494421" y="1385064"/>
            <a:ext cx="315494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樂課卡享有優惠，但合作單位沒有依類別區分，看的時候有點不方便。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endParaRPr kumimoji="1" lang="en-US" altLang="zh-TW" b="1" dirty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建議依：教育、飲食玩樂、生活服務，作為區分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endParaRPr kumimoji="1" lang="en-US" altLang="zh-TW" b="1" dirty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en-US" altLang="zh-TW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Ex:</a:t>
            </a:r>
            <a:r>
              <a:rPr lang="zh-TW" altLang="en-US" b="1" dirty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台藝大育成中心</a:t>
            </a:r>
            <a:r>
              <a:rPr lang="en-US" altLang="zh-TW" b="1" dirty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博客創意印刷出示樂課卡</a:t>
            </a:r>
            <a:r>
              <a:rPr lang="zh-TW" altLang="en-US" b="1" dirty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，印刷商品一率</a:t>
            </a:r>
            <a:r>
              <a:rPr lang="en-US" altLang="zh-TW" b="1" dirty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95</a:t>
            </a:r>
            <a:r>
              <a:rPr lang="zh-TW" altLang="en-US" b="1" dirty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折</a:t>
            </a:r>
            <a:r>
              <a:rPr lang="en-US" altLang="zh-TW" b="1" dirty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!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放在生活服務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" name="圖片 1" descr="螢幕快照 2015-04-20 上午12.24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2" y="1268346"/>
            <a:ext cx="4919579" cy="39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7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0567" y="1235245"/>
            <a:ext cx="8003797" cy="452596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zh-TW" b="1" dirty="0" smtClean="0"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kumimoji="1" lang="en-US" altLang="zh-TW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 </a:t>
            </a:r>
            <a:r>
              <a:rPr kumimoji="1" lang="zh-TW" altLang="en-US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改進建議</a:t>
            </a:r>
            <a:endParaRPr kumimoji="1" lang="en-US" altLang="zh-TW" sz="40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首頁優質學院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新增「找學院」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課程分類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跳頁問題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找家教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搜尋問題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悄悄話顯示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會員中心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樂課卡優惠分類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系統通知信</a:t>
            </a:r>
            <a:r>
              <a:rPr lang="en-US" altLang="zh-TW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改名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/FB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粉絲團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連結</a:t>
            </a:r>
            <a:endParaRPr lang="en-US" altLang="zh-TW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40844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4" y="1235245"/>
            <a:ext cx="8003797" cy="452596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zh-TW" b="1" dirty="0" smtClean="0"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endParaRPr lang="en-US" altLang="zh-TW" sz="4000" b="1" dirty="0" smtClean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樂課網簡介</a:t>
            </a:r>
            <a:endParaRPr lang="en-US" altLang="zh-TW" sz="4000" b="1" dirty="0" smtClean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zh-TW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介紹、教育</a:t>
            </a:r>
            <a:r>
              <a:rPr lang="en-US" altLang="zh-TW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e</a:t>
            </a:r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聯盟、免費講座</a:t>
            </a:r>
            <a:r>
              <a:rPr lang="en-US" altLang="zh-TW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)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91464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9989" y="426698"/>
            <a:ext cx="6703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系統通知信</a:t>
            </a:r>
            <a:r>
              <a:rPr lang="en-US" altLang="zh-TW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改名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315369" y="3496148"/>
            <a:ext cx="290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應改成</a:t>
            </a:r>
            <a:r>
              <a:rPr kumimoji="1" lang="zh-TW" altLang="zh-TW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P</a:t>
            </a:r>
            <a:r>
              <a:rPr kumimoji="1" lang="en-US" altLang="zh-TW" b="1" dirty="0" err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CStar</a:t>
            </a:r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樂課網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" name="圖片 1" descr="螢幕快照 2015-03-07 下午10.2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9" y="1998883"/>
            <a:ext cx="7449714" cy="91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9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0567" y="1235245"/>
            <a:ext cx="8003797" cy="452596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zh-TW" b="1" dirty="0" smtClean="0"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kumimoji="1" lang="en-US" altLang="zh-TW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 </a:t>
            </a:r>
            <a:r>
              <a:rPr kumimoji="1" lang="zh-TW" altLang="en-US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改進建議</a:t>
            </a:r>
            <a:endParaRPr kumimoji="1" lang="en-US" altLang="zh-TW" sz="40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首頁優質學院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新增「找學院」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課程分類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跳頁問題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找家教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搜尋問題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悄悄話顯示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會員中心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樂課卡優惠分類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系統通知信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改名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en-US" altLang="zh-TW" sz="2800" b="1" dirty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FB</a:t>
            </a:r>
            <a:r>
              <a:rPr lang="zh-TW" altLang="en-US" sz="2800" b="1" dirty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粉絲團</a:t>
            </a: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連結</a:t>
            </a:r>
            <a:endParaRPr lang="en-US" altLang="zh-TW" sz="28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24276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快照 2015-04-20 下午5.53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2" y="1778000"/>
            <a:ext cx="6290051" cy="38892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92877" y="543918"/>
            <a:ext cx="3333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FB</a:t>
            </a:r>
            <a:r>
              <a:rPr lang="zh-TW" altLang="en-US" sz="4000" b="1" dirty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粉絲團連結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46842" y="2232526"/>
            <a:ext cx="1617579" cy="2125579"/>
          </a:xfrm>
          <a:prstGeom prst="rect">
            <a:avLst/>
          </a:prstGeom>
          <a:noFill/>
          <a:ln w="57150" cmpd="sng"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8" name="直線箭頭接點 7"/>
          <p:cNvCxnSpPr>
            <a:stCxn id="6" idx="3"/>
            <a:endCxn id="9" idx="1"/>
          </p:cNvCxnSpPr>
          <p:nvPr/>
        </p:nvCxnSpPr>
        <p:spPr>
          <a:xfrm flipV="1">
            <a:off x="6764421" y="2781138"/>
            <a:ext cx="414421" cy="514178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178842" y="2457972"/>
            <a:ext cx="173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建議可放</a:t>
            </a:r>
            <a:endParaRPr kumimoji="1" lang="en-US" altLang="zh-TW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樂課網</a:t>
            </a:r>
            <a:r>
              <a:rPr kumimoji="1" lang="zh-TW" altLang="zh-TW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F</a:t>
            </a:r>
            <a:r>
              <a:rPr kumimoji="1" lang="en-US" altLang="zh-TW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B</a:t>
            </a:r>
            <a:r>
              <a:rPr kumimoji="1" lang="zh-TW" altLang="en-US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連結</a:t>
            </a:r>
            <a:endParaRPr kumimoji="1" lang="zh-TW" altLang="en-US" dirty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314170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86" y="1082442"/>
            <a:ext cx="5804412" cy="136398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069473" y="2633585"/>
            <a:ext cx="69649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這些問題其實都算是小問題，請工程師修改就好了，</a:t>
            </a:r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相信修改完之後樂課網能在操作上更順暢，讓我更想來這邊找課程，</a:t>
            </a:r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不過他們會看到我的簡報嗎？</a:t>
            </a:r>
            <a:r>
              <a:rPr kumimoji="1" lang="en-US" altLang="zh-TW" dirty="0" smtClean="0">
                <a:latin typeface="微軟正黑體"/>
                <a:ea typeface="微軟正黑體"/>
                <a:cs typeface="微軟正黑體"/>
              </a:rPr>
              <a:t>XDDD</a:t>
            </a:r>
          </a:p>
          <a:p>
            <a:pPr algn="ctr"/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分享給大家一個優惠：出示會員樂課卡師大推廣部課程</a:t>
            </a:r>
            <a:r>
              <a:rPr kumimoji="1" lang="en-US" altLang="zh-TW" dirty="0" smtClean="0">
                <a:latin typeface="微軟正黑體"/>
                <a:ea typeface="微軟正黑體"/>
                <a:cs typeface="微軟正黑體"/>
              </a:rPr>
              <a:t>85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折</a:t>
            </a:r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親身經歷</a:t>
            </a:r>
            <a:r>
              <a:rPr kumimoji="1" lang="en-US" altLang="zh-TW" dirty="0" smtClean="0">
                <a:latin typeface="微軟正黑體"/>
                <a:ea typeface="微軟正黑體"/>
                <a:cs typeface="微軟正黑體"/>
              </a:rPr>
              <a:t>!!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真的可以省不少誒</a:t>
            </a:r>
            <a:r>
              <a:rPr kumimoji="1" lang="en-US" altLang="zh-TW" dirty="0" smtClean="0">
                <a:latin typeface="微軟正黑體"/>
                <a:ea typeface="微軟正黑體"/>
                <a:cs typeface="微軟正黑體"/>
              </a:rPr>
              <a:t>&gt;____&lt;</a:t>
            </a:r>
          </a:p>
          <a:p>
            <a:pPr algn="ctr"/>
            <a:endParaRPr kumimoji="1" lang="en-US" altLang="zh-TW" dirty="0"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kumimoji="1" lang="zh-TW" altLang="en-US" sz="2800" b="1" dirty="0" smtClean="0">
                <a:solidFill>
                  <a:srgbClr val="FF6600"/>
                </a:solidFill>
                <a:latin typeface="微軟正黑體"/>
                <a:ea typeface="微軟正黑體"/>
                <a:cs typeface="微軟正黑體"/>
              </a:rPr>
              <a:t>報告結束</a:t>
            </a:r>
            <a:r>
              <a:rPr kumimoji="1" lang="en-US" altLang="zh-TW" sz="2800" b="1" dirty="0" smtClean="0">
                <a:solidFill>
                  <a:srgbClr val="FF6600"/>
                </a:solidFill>
                <a:latin typeface="微軟正黑體"/>
                <a:ea typeface="微軟正黑體"/>
                <a:cs typeface="微軟正黑體"/>
              </a:rPr>
              <a:t> Thank</a:t>
            </a:r>
            <a:r>
              <a:rPr kumimoji="1" lang="zh-TW" altLang="en-US" sz="2800" b="1" dirty="0" smtClean="0">
                <a:solidFill>
                  <a:srgbClr val="FF6600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kumimoji="1" lang="en-US" altLang="zh-TW" sz="2800" b="1" dirty="0" smtClean="0">
                <a:solidFill>
                  <a:srgbClr val="FF6600"/>
                </a:solidFill>
                <a:latin typeface="微軟正黑體"/>
                <a:ea typeface="微軟正黑體"/>
                <a:cs typeface="微軟正黑體"/>
              </a:rPr>
              <a:t>you!</a:t>
            </a:r>
            <a:r>
              <a:rPr lang="en-US" altLang="zh-TW" sz="2800" b="1" dirty="0">
                <a:solidFill>
                  <a:srgbClr val="FF6600"/>
                </a:solidFill>
              </a:rPr>
              <a:t> ☺</a:t>
            </a:r>
            <a:endParaRPr kumimoji="1" lang="en-US" altLang="zh-TW" sz="2800" b="1" dirty="0" smtClean="0">
              <a:solidFill>
                <a:srgbClr val="FF6600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84990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1609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關於</a:t>
            </a:r>
            <a:endParaRPr lang="en-US" altLang="zh-TW" sz="4800" b="1" dirty="0" smtClean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挑戰講師數</a:t>
            </a:r>
            <a:r>
              <a:rPr lang="zh-TW" altLang="en-US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第</a:t>
            </a:r>
            <a:r>
              <a:rPr lang="zh-TW" altLang="zh-TW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1</a:t>
            </a:r>
            <a:r>
              <a:rPr lang="zh-TW" altLang="en-US" sz="2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、課程數</a:t>
            </a:r>
            <a:r>
              <a:rPr lang="zh-TW" altLang="en-US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第</a:t>
            </a:r>
            <a:r>
              <a:rPr lang="en-US" altLang="zh-TW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1</a:t>
            </a:r>
            <a:r>
              <a:rPr lang="zh-TW" altLang="en-US" sz="2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、學院數</a:t>
            </a:r>
            <a:r>
              <a:rPr lang="zh-TW" altLang="en-US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第</a:t>
            </a:r>
            <a:r>
              <a:rPr lang="en-US" altLang="zh-TW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1</a:t>
            </a:r>
            <a:r>
              <a:rPr lang="zh-TW" altLang="en-US" sz="2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的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課程網站</a:t>
            </a:r>
            <a:endParaRPr lang="en-US" altLang="zh-TW" sz="2000" dirty="0" smtClean="0"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en-US" altLang="zh-TW" sz="2000" dirty="0" err="1" smtClean="0">
                <a:latin typeface="微軟正黑體"/>
                <a:ea typeface="微軟正黑體"/>
                <a:cs typeface="微軟正黑體"/>
              </a:rPr>
              <a:t>PCStar</a:t>
            </a:r>
            <a:r>
              <a:rPr lang="zh-TW" altLang="zh-TW" sz="2000" dirty="0">
                <a:latin typeface="微軟正黑體"/>
                <a:ea typeface="微軟正黑體"/>
                <a:cs typeface="微軟正黑體"/>
              </a:rPr>
              <a:t>樂課網於</a:t>
            </a:r>
            <a:r>
              <a:rPr lang="en-US" altLang="zh-TW" sz="2000" dirty="0" smtClean="0">
                <a:latin typeface="微軟正黑體"/>
                <a:ea typeface="微軟正黑體"/>
                <a:cs typeface="微軟正黑體"/>
              </a:rPr>
              <a:t>2013</a:t>
            </a:r>
            <a:r>
              <a:rPr lang="zh-TW" altLang="zh-TW" sz="2000" dirty="0" smtClean="0"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2000" dirty="0" smtClean="0">
                <a:latin typeface="微軟正黑體"/>
                <a:ea typeface="微軟正黑體"/>
                <a:cs typeface="微軟正黑體"/>
              </a:rPr>
              <a:t>10</a:t>
            </a:r>
            <a:r>
              <a:rPr lang="zh-TW" altLang="en-US" sz="2000" dirty="0" smtClean="0">
                <a:latin typeface="微軟正黑體"/>
                <a:ea typeface="微軟正黑體"/>
                <a:cs typeface="微軟正黑體"/>
              </a:rPr>
              <a:t>月</a:t>
            </a:r>
            <a:r>
              <a:rPr lang="zh-TW" altLang="zh-TW" sz="2000" dirty="0" smtClean="0">
                <a:latin typeface="微軟正黑體"/>
                <a:ea typeface="微軟正黑體"/>
                <a:cs typeface="微軟正黑體"/>
              </a:rPr>
              <a:t>成立</a:t>
            </a:r>
            <a:r>
              <a:rPr lang="zh-TW" altLang="zh-TW" sz="2000" dirty="0">
                <a:latin typeface="微軟正黑體"/>
                <a:ea typeface="微軟正黑體"/>
                <a:cs typeface="微軟正黑體"/>
              </a:rPr>
              <a:t>，教育網路服務精神指標：</a:t>
            </a:r>
            <a:r>
              <a:rPr lang="zh-TW" altLang="zh-TW" sz="2000" b="1" dirty="0">
                <a:solidFill>
                  <a:srgbClr val="FF6600"/>
                </a:solidFill>
                <a:latin typeface="微軟正黑體"/>
                <a:ea typeface="微軟正黑體"/>
                <a:cs typeface="微軟正黑體"/>
              </a:rPr>
              <a:t>學習是成功最快的路徑</a:t>
            </a:r>
            <a:r>
              <a:rPr lang="zh-TW" altLang="zh-TW" sz="2000" dirty="0">
                <a:latin typeface="微軟正黑體"/>
                <a:ea typeface="微軟正黑體"/>
                <a:cs typeface="微軟正黑體"/>
              </a:rPr>
              <a:t>。致力於為學習者提供快速、準確找到適合自己的課程服務，開發自我潛能，實現自我追求的成功目標</a:t>
            </a:r>
            <a:r>
              <a:rPr lang="zh-TW" altLang="zh-TW" sz="2000" dirty="0" smtClean="0"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TW" sz="2000" dirty="0" smtClean="0"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zh-TW" altLang="zh-TW" sz="2000" dirty="0" smtClean="0">
                <a:latin typeface="微軟正黑體"/>
                <a:ea typeface="微軟正黑體"/>
                <a:cs typeface="微軟正黑體"/>
              </a:rPr>
              <a:t>除</a:t>
            </a:r>
            <a:r>
              <a:rPr lang="zh-TW" altLang="zh-TW" sz="2000" dirty="0">
                <a:latin typeface="微軟正黑體"/>
                <a:ea typeface="微軟正黑體"/>
                <a:cs typeface="微軟正黑體"/>
              </a:rPr>
              <a:t>了提供網路課程資源和地域化的面授培訓課程資源，透過雲端功能與各大教育機構、推廣中心以及職訓單位合作，</a:t>
            </a:r>
            <a:r>
              <a:rPr lang="zh-TW" altLang="zh-TW" sz="2000" b="1" dirty="0">
                <a:solidFill>
                  <a:srgbClr val="FF6600"/>
                </a:solidFill>
                <a:latin typeface="微軟正黑體"/>
                <a:ea typeface="微軟正黑體"/>
                <a:cs typeface="微軟正黑體"/>
              </a:rPr>
              <a:t>推廣課程訊息</a:t>
            </a:r>
            <a:r>
              <a:rPr lang="zh-TW" altLang="zh-TW" sz="2000" dirty="0">
                <a:latin typeface="微軟正黑體"/>
                <a:ea typeface="微軟正黑體"/>
                <a:cs typeface="微軟正黑體"/>
              </a:rPr>
              <a:t>並且</a:t>
            </a:r>
            <a:r>
              <a:rPr lang="zh-TW" altLang="zh-TW" sz="2000" b="1" dirty="0">
                <a:solidFill>
                  <a:srgbClr val="FF6600"/>
                </a:solidFill>
                <a:latin typeface="微軟正黑體"/>
                <a:ea typeface="微軟正黑體"/>
                <a:cs typeface="微軟正黑體"/>
              </a:rPr>
              <a:t>發展派遣學習講師至需求單位授課</a:t>
            </a:r>
            <a:r>
              <a:rPr lang="zh-TW" altLang="zh-TW" sz="2000" dirty="0">
                <a:latin typeface="微軟正黑體"/>
                <a:ea typeface="微軟正黑體"/>
                <a:cs typeface="微軟正黑體"/>
              </a:rPr>
              <a:t>，建立獨樹一格的教育推廣行銷模式</a:t>
            </a:r>
            <a:r>
              <a:rPr lang="zh-TW" altLang="zh-TW" sz="2000" dirty="0" smtClean="0"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TW" sz="2000" dirty="0" smtClean="0"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en-US" altLang="zh-TW" sz="2000" dirty="0" err="1" smtClean="0">
                <a:latin typeface="微軟正黑體"/>
                <a:ea typeface="微軟正黑體"/>
                <a:cs typeface="微軟正黑體"/>
              </a:rPr>
              <a:t>PCStar</a:t>
            </a:r>
            <a:r>
              <a:rPr lang="zh-TW" altLang="zh-TW" sz="2000" dirty="0">
                <a:latin typeface="微軟正黑體"/>
                <a:ea typeface="微軟正黑體"/>
                <a:cs typeface="微軟正黑體"/>
              </a:rPr>
              <a:t>樂課網通過多種方式幫助學習者與培訓機構、培訓專家聯繫並完成報名；同時也幫助廣大教育培訓機構和培訓專家以低成本、高效率的網路效果營銷方式，完成招生工作。</a:t>
            </a:r>
          </a:p>
          <a:p>
            <a:pPr marL="0" indent="0">
              <a:buNone/>
            </a:pPr>
            <a:endParaRPr kumimoji="1"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58" y="927545"/>
            <a:ext cx="4577347" cy="10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2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群組 28"/>
          <p:cNvGrpSpPr>
            <a:grpSpLocks/>
          </p:cNvGrpSpPr>
          <p:nvPr/>
        </p:nvGrpSpPr>
        <p:grpSpPr bwMode="auto">
          <a:xfrm>
            <a:off x="4740520" y="4665672"/>
            <a:ext cx="1491762" cy="1831975"/>
            <a:chOff x="5068934" y="5013232"/>
            <a:chExt cx="1615280" cy="1831997"/>
          </a:xfrm>
        </p:grpSpPr>
        <p:pic>
          <p:nvPicPr>
            <p:cNvPr id="16427" name="圖片 3" descr="20110527074029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067" y="5013232"/>
              <a:ext cx="1456938" cy="134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8" name="文字方塊 45"/>
            <p:cNvSpPr txBox="1">
              <a:spLocks noChangeArrowheads="1"/>
            </p:cNvSpPr>
            <p:nvPr/>
          </p:nvSpPr>
          <p:spPr bwMode="auto">
            <a:xfrm>
              <a:off x="5068934" y="6322009"/>
              <a:ext cx="16152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中國科技大學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推廣教育中心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6386" name="群組 16"/>
          <p:cNvGrpSpPr>
            <a:grpSpLocks/>
          </p:cNvGrpSpPr>
          <p:nvPr/>
        </p:nvGrpSpPr>
        <p:grpSpPr bwMode="auto">
          <a:xfrm>
            <a:off x="882161" y="4692658"/>
            <a:ext cx="1830266" cy="1785938"/>
            <a:chOff x="915781" y="4879474"/>
            <a:chExt cx="1982787" cy="1786619"/>
          </a:xfrm>
        </p:grpSpPr>
        <p:pic>
          <p:nvPicPr>
            <p:cNvPr id="16425" name="圖片 13" descr="dbc3dbea0e10d2d3ba8242d09780f2a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49" y="4879474"/>
              <a:ext cx="1262828" cy="1262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6" name="文字方塊 27"/>
            <p:cNvSpPr txBox="1">
              <a:spLocks noChangeArrowheads="1"/>
            </p:cNvSpPr>
            <p:nvPr/>
          </p:nvSpPr>
          <p:spPr bwMode="auto">
            <a:xfrm>
              <a:off x="915781" y="6142873"/>
              <a:ext cx="19827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致理技術學院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推廣教育中心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sp>
        <p:nvSpPr>
          <p:cNvPr id="16387" name="文字方塊 29"/>
          <p:cNvSpPr txBox="1">
            <a:spLocks noChangeArrowheads="1"/>
          </p:cNvSpPr>
          <p:nvPr/>
        </p:nvSpPr>
        <p:spPr bwMode="auto">
          <a:xfrm>
            <a:off x="312128" y="411708"/>
            <a:ext cx="85314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/>
            <a:r>
              <a:rPr kumimoji="0" lang="zh-TW" altLang="en-US" sz="4400" b="1" dirty="0">
                <a:solidFill>
                  <a:srgbClr val="FF4E5E"/>
                </a:solidFill>
                <a:latin typeface="超研澤粗圓" charset="0"/>
                <a:ea typeface="超研澤粗圓" charset="0"/>
                <a:cs typeface="超研澤粗圓" charset="0"/>
              </a:rPr>
              <a:t> 教育</a:t>
            </a:r>
            <a:r>
              <a:rPr kumimoji="0" lang="zh-TW" sz="4400" b="1" dirty="0">
                <a:solidFill>
                  <a:srgbClr val="FF4E5E"/>
                </a:solidFill>
                <a:latin typeface="超研澤粗圓" charset="0"/>
                <a:ea typeface="超研澤粗圓" charset="0"/>
                <a:cs typeface="超研澤粗圓" charset="0"/>
              </a:rPr>
              <a:t>e</a:t>
            </a:r>
            <a:r>
              <a:rPr kumimoji="0" lang="zh-TW" altLang="en-US" sz="4400" b="1" dirty="0" smtClean="0">
                <a:solidFill>
                  <a:srgbClr val="FF4E5E"/>
                </a:solidFill>
                <a:latin typeface="超研澤粗圓" charset="0"/>
                <a:ea typeface="超研澤粗圓" charset="0"/>
                <a:cs typeface="超研澤粗圓" charset="0"/>
              </a:rPr>
              <a:t>聯盟</a:t>
            </a:r>
            <a:endParaRPr kumimoji="0" lang="en-US" altLang="zh-TW" sz="4400" b="1" dirty="0">
              <a:solidFill>
                <a:srgbClr val="FF4E5E"/>
              </a:solidFill>
              <a:latin typeface="超研澤粗圓" charset="0"/>
              <a:ea typeface="超研澤粗圓" charset="0"/>
              <a:cs typeface="超研澤粗圓" charset="0"/>
            </a:endParaRPr>
          </a:p>
        </p:txBody>
      </p:sp>
      <p:grpSp>
        <p:nvGrpSpPr>
          <p:cNvPr id="16389" name="群組 4"/>
          <p:cNvGrpSpPr>
            <a:grpSpLocks/>
          </p:cNvGrpSpPr>
          <p:nvPr/>
        </p:nvGrpSpPr>
        <p:grpSpPr bwMode="auto">
          <a:xfrm>
            <a:off x="311710" y="899367"/>
            <a:ext cx="1758462" cy="2005013"/>
            <a:chOff x="-24103" y="978008"/>
            <a:chExt cx="2267744" cy="2336269"/>
          </a:xfrm>
        </p:grpSpPr>
        <p:pic>
          <p:nvPicPr>
            <p:cNvPr id="16423" name="圖片 12" descr="sh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103" y="978008"/>
              <a:ext cx="2267744" cy="209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4" name="文字方塊 1"/>
            <p:cNvSpPr txBox="1">
              <a:spLocks noChangeArrowheads="1"/>
            </p:cNvSpPr>
            <p:nvPr/>
          </p:nvSpPr>
          <p:spPr bwMode="auto">
            <a:xfrm>
              <a:off x="-24103" y="2704525"/>
              <a:ext cx="2267743" cy="609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國立台灣師範大學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進修推廣學院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6390" name="群組 3"/>
          <p:cNvGrpSpPr>
            <a:grpSpLocks/>
          </p:cNvGrpSpPr>
          <p:nvPr/>
        </p:nvGrpSpPr>
        <p:grpSpPr bwMode="auto">
          <a:xfrm>
            <a:off x="1932843" y="1189880"/>
            <a:ext cx="1682262" cy="1754187"/>
            <a:chOff x="2040137" y="1439863"/>
            <a:chExt cx="2103785" cy="1914195"/>
          </a:xfrm>
        </p:grpSpPr>
        <p:pic>
          <p:nvPicPr>
            <p:cNvPr id="16421" name="圖片 15" descr="576168_10151322479070636_1563844124_n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000" y="1439863"/>
              <a:ext cx="1454150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2" name="文字方塊 18"/>
            <p:cNvSpPr txBox="1">
              <a:spLocks noChangeArrowheads="1"/>
            </p:cNvSpPr>
            <p:nvPr/>
          </p:nvSpPr>
          <p:spPr bwMode="auto">
            <a:xfrm>
              <a:off x="2040137" y="2782888"/>
              <a:ext cx="2103785" cy="57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國立台灣科技大學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推廣教育中心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6391" name="群組 2"/>
          <p:cNvGrpSpPr>
            <a:grpSpLocks/>
          </p:cNvGrpSpPr>
          <p:nvPr/>
        </p:nvGrpSpPr>
        <p:grpSpPr bwMode="auto">
          <a:xfrm>
            <a:off x="3654669" y="1180354"/>
            <a:ext cx="1830266" cy="1765300"/>
            <a:chOff x="3959424" y="1554563"/>
            <a:chExt cx="1982787" cy="1765257"/>
          </a:xfrm>
        </p:grpSpPr>
        <p:pic>
          <p:nvPicPr>
            <p:cNvPr id="16419" name="圖片 10" descr="NCTU_emblem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632" y="1554563"/>
              <a:ext cx="1291734" cy="119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0" name="文字方塊 19"/>
            <p:cNvSpPr txBox="1">
              <a:spLocks noChangeArrowheads="1"/>
            </p:cNvSpPr>
            <p:nvPr/>
          </p:nvSpPr>
          <p:spPr bwMode="auto">
            <a:xfrm>
              <a:off x="3959424" y="2796600"/>
              <a:ext cx="19827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國立交通大學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推廣教育中心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6392" name="群組 5"/>
          <p:cNvGrpSpPr>
            <a:grpSpLocks/>
          </p:cNvGrpSpPr>
          <p:nvPr/>
        </p:nvGrpSpPr>
        <p:grpSpPr bwMode="auto">
          <a:xfrm>
            <a:off x="5393004" y="1297830"/>
            <a:ext cx="1828800" cy="1665287"/>
            <a:chOff x="5928519" y="1686180"/>
            <a:chExt cx="1982787" cy="1665390"/>
          </a:xfrm>
        </p:grpSpPr>
        <p:pic>
          <p:nvPicPr>
            <p:cNvPr id="16417" name="圖片 7" descr="index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161" y="1686180"/>
              <a:ext cx="1280808" cy="107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8" name="文字方塊 20"/>
            <p:cNvSpPr txBox="1">
              <a:spLocks noChangeArrowheads="1"/>
            </p:cNvSpPr>
            <p:nvPr/>
          </p:nvSpPr>
          <p:spPr bwMode="auto">
            <a:xfrm>
              <a:off x="5928519" y="2828350"/>
              <a:ext cx="19827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國立台灣藝術大學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推廣教育中心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6393" name="群組 6"/>
          <p:cNvGrpSpPr>
            <a:grpSpLocks/>
          </p:cNvGrpSpPr>
          <p:nvPr/>
        </p:nvGrpSpPr>
        <p:grpSpPr bwMode="auto">
          <a:xfrm>
            <a:off x="7036656" y="1204166"/>
            <a:ext cx="1830265" cy="1765300"/>
            <a:chOff x="7923213" y="1619340"/>
            <a:chExt cx="1982787" cy="1763981"/>
          </a:xfrm>
        </p:grpSpPr>
        <p:pic>
          <p:nvPicPr>
            <p:cNvPr id="16415" name="圖片 6" descr="cpbae50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932" y="1619340"/>
              <a:ext cx="1500378" cy="120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6" name="文字方塊 21"/>
            <p:cNvSpPr txBox="1">
              <a:spLocks noChangeArrowheads="1"/>
            </p:cNvSpPr>
            <p:nvPr/>
          </p:nvSpPr>
          <p:spPr bwMode="auto">
            <a:xfrm>
              <a:off x="7923213" y="2860101"/>
              <a:ext cx="19827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國立政治大學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公企中心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6394" name="群組 7"/>
          <p:cNvGrpSpPr>
            <a:grpSpLocks/>
          </p:cNvGrpSpPr>
          <p:nvPr/>
        </p:nvGrpSpPr>
        <p:grpSpPr bwMode="auto">
          <a:xfrm>
            <a:off x="235511" y="3012329"/>
            <a:ext cx="1830265" cy="1795462"/>
            <a:chOff x="52388" y="3653274"/>
            <a:chExt cx="1982787" cy="1795959"/>
          </a:xfrm>
        </p:grpSpPr>
        <p:pic>
          <p:nvPicPr>
            <p:cNvPr id="16413" name="圖片 9" descr="Ncuelogo2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33" y="3653274"/>
              <a:ext cx="1360128" cy="1256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4" name="文字方塊 22"/>
            <p:cNvSpPr txBox="1">
              <a:spLocks noChangeArrowheads="1"/>
            </p:cNvSpPr>
            <p:nvPr/>
          </p:nvSpPr>
          <p:spPr bwMode="auto">
            <a:xfrm>
              <a:off x="52388" y="4926013"/>
              <a:ext cx="19827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國立彰化師範大學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進修學院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6395" name="群組 8"/>
          <p:cNvGrpSpPr>
            <a:grpSpLocks/>
          </p:cNvGrpSpPr>
          <p:nvPr/>
        </p:nvGrpSpPr>
        <p:grpSpPr bwMode="auto">
          <a:xfrm>
            <a:off x="1868366" y="3115516"/>
            <a:ext cx="1830265" cy="1703388"/>
            <a:chOff x="2008387" y="3768486"/>
            <a:chExt cx="1982787" cy="1704560"/>
          </a:xfrm>
        </p:grpSpPr>
        <p:pic>
          <p:nvPicPr>
            <p:cNvPr id="16411" name="圖片 8" descr="logo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757" y="3768486"/>
              <a:ext cx="1251043" cy="1154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2" name="文字方塊 23"/>
            <p:cNvSpPr txBox="1">
              <a:spLocks noChangeArrowheads="1"/>
            </p:cNvSpPr>
            <p:nvPr/>
          </p:nvSpPr>
          <p:spPr bwMode="auto">
            <a:xfrm>
              <a:off x="2008387" y="4949826"/>
              <a:ext cx="19827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國立台中教育大學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進修推廣部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6396" name="群組 9"/>
          <p:cNvGrpSpPr>
            <a:grpSpLocks/>
          </p:cNvGrpSpPr>
          <p:nvPr/>
        </p:nvGrpSpPr>
        <p:grpSpPr bwMode="auto">
          <a:xfrm>
            <a:off x="3673720" y="3069479"/>
            <a:ext cx="1830265" cy="1646237"/>
            <a:chOff x="3794919" y="3603661"/>
            <a:chExt cx="1982787" cy="1646005"/>
          </a:xfrm>
        </p:grpSpPr>
        <p:pic>
          <p:nvPicPr>
            <p:cNvPr id="16409" name="圖片 11" descr="Soochow_University_Logo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482" y="3603661"/>
              <a:ext cx="1399571" cy="129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0" name="文字方塊 24"/>
            <p:cNvSpPr txBox="1">
              <a:spLocks noChangeArrowheads="1"/>
            </p:cNvSpPr>
            <p:nvPr/>
          </p:nvSpPr>
          <p:spPr bwMode="auto">
            <a:xfrm>
              <a:off x="3794919" y="4941889"/>
              <a:ext cx="19827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東吳大學推廣部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6397" name="群組 11"/>
          <p:cNvGrpSpPr>
            <a:grpSpLocks/>
          </p:cNvGrpSpPr>
          <p:nvPr/>
        </p:nvGrpSpPr>
        <p:grpSpPr bwMode="auto">
          <a:xfrm>
            <a:off x="5485323" y="3017091"/>
            <a:ext cx="1830266" cy="1817688"/>
            <a:chOff x="6028532" y="3692275"/>
            <a:chExt cx="1982787" cy="1819000"/>
          </a:xfrm>
        </p:grpSpPr>
        <p:pic>
          <p:nvPicPr>
            <p:cNvPr id="16407" name="圖片 4" descr="校徽中原大學LOGO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25"/>
            <a:stretch>
              <a:fillRect/>
            </a:stretch>
          </p:blipFill>
          <p:spPr bwMode="auto">
            <a:xfrm>
              <a:off x="6195384" y="3692275"/>
              <a:ext cx="1510948" cy="136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8" name="文字方塊 25"/>
            <p:cNvSpPr txBox="1">
              <a:spLocks noChangeArrowheads="1"/>
            </p:cNvSpPr>
            <p:nvPr/>
          </p:nvSpPr>
          <p:spPr bwMode="auto">
            <a:xfrm>
              <a:off x="6028532" y="4988055"/>
              <a:ext cx="19827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中原大學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推廣教育中心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6398" name="群組 12"/>
          <p:cNvGrpSpPr>
            <a:grpSpLocks/>
          </p:cNvGrpSpPr>
          <p:nvPr/>
        </p:nvGrpSpPr>
        <p:grpSpPr bwMode="auto">
          <a:xfrm>
            <a:off x="7063212" y="3069480"/>
            <a:ext cx="1830266" cy="1773237"/>
            <a:chOff x="7849634" y="3764128"/>
            <a:chExt cx="1982787" cy="1772547"/>
          </a:xfrm>
        </p:grpSpPr>
        <p:pic>
          <p:nvPicPr>
            <p:cNvPr id="16405" name="圖片 13" descr="YZU_logo.gi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2497" y="3764128"/>
              <a:ext cx="133032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6" name="文字方塊 26"/>
            <p:cNvSpPr txBox="1">
              <a:spLocks noChangeArrowheads="1"/>
            </p:cNvSpPr>
            <p:nvPr/>
          </p:nvSpPr>
          <p:spPr bwMode="auto">
            <a:xfrm>
              <a:off x="7849634" y="5013455"/>
              <a:ext cx="19827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元智大學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終生教育部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6399" name="群組 17"/>
          <p:cNvGrpSpPr>
            <a:grpSpLocks/>
          </p:cNvGrpSpPr>
          <p:nvPr/>
        </p:nvGrpSpPr>
        <p:grpSpPr bwMode="auto">
          <a:xfrm>
            <a:off x="2753459" y="4768858"/>
            <a:ext cx="1830265" cy="1709738"/>
            <a:chOff x="3036492" y="4982116"/>
            <a:chExt cx="1982787" cy="1710713"/>
          </a:xfrm>
        </p:grpSpPr>
        <p:pic>
          <p:nvPicPr>
            <p:cNvPr id="16403" name="圖片 14" descr="Ttumark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03" y="4982116"/>
              <a:ext cx="1299964" cy="120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文字方塊 43"/>
            <p:cNvSpPr txBox="1">
              <a:spLocks noChangeArrowheads="1"/>
            </p:cNvSpPr>
            <p:nvPr/>
          </p:nvSpPr>
          <p:spPr bwMode="auto">
            <a:xfrm>
              <a:off x="3036492" y="6169609"/>
              <a:ext cx="19827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大同大學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推廣教育中心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6400" name="群組 29"/>
          <p:cNvGrpSpPr>
            <a:grpSpLocks/>
          </p:cNvGrpSpPr>
          <p:nvPr/>
        </p:nvGrpSpPr>
        <p:grpSpPr bwMode="auto">
          <a:xfrm>
            <a:off x="6649915" y="4741872"/>
            <a:ext cx="1490297" cy="1716087"/>
            <a:chOff x="7203679" y="5008852"/>
            <a:chExt cx="1615280" cy="1716065"/>
          </a:xfrm>
        </p:grpSpPr>
        <p:pic>
          <p:nvPicPr>
            <p:cNvPr id="16401" name="圖片 2" descr="20100812111239.gi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629" y="5008852"/>
              <a:ext cx="1402952" cy="129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文字方塊 47"/>
            <p:cNvSpPr txBox="1">
              <a:spLocks noChangeArrowheads="1"/>
            </p:cNvSpPr>
            <p:nvPr/>
          </p:nvSpPr>
          <p:spPr bwMode="auto">
            <a:xfrm>
              <a:off x="7203679" y="6201697"/>
              <a:ext cx="16152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亞東技術學院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  <a:p>
              <a:pPr algn="ctr"/>
              <a:r>
                <a:rPr lang="zh-TW" altLang="en-US" sz="1400">
                  <a:latin typeface="微軟正黑體" charset="0"/>
                  <a:ea typeface="微軟正黑體" charset="0"/>
                  <a:cs typeface="微軟正黑體" charset="0"/>
                </a:rPr>
                <a:t>推廣教育中心</a:t>
              </a:r>
              <a:endParaRPr lang="en-US" altLang="zh-TW" sz="1400"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88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字方塊 29"/>
          <p:cNvSpPr txBox="1">
            <a:spLocks noChangeArrowheads="1"/>
          </p:cNvSpPr>
          <p:nvPr/>
        </p:nvSpPr>
        <p:spPr bwMode="auto">
          <a:xfrm>
            <a:off x="312128" y="411708"/>
            <a:ext cx="85314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/>
            <a:r>
              <a:rPr kumimoji="0" lang="zh-TW" altLang="en-US" sz="4400" b="1" dirty="0">
                <a:solidFill>
                  <a:srgbClr val="FF4E5E"/>
                </a:solidFill>
                <a:latin typeface="超研澤粗圓" charset="0"/>
                <a:ea typeface="超研澤粗圓" charset="0"/>
                <a:cs typeface="超研澤粗圓" charset="0"/>
              </a:rPr>
              <a:t> </a:t>
            </a:r>
            <a:r>
              <a:rPr kumimoji="0" lang="zh-TW" altLang="en-US" sz="4400" b="1" dirty="0" smtClean="0">
                <a:solidFill>
                  <a:srgbClr val="FF4E5E"/>
                </a:solidFill>
                <a:latin typeface="超研澤粗圓" charset="0"/>
                <a:ea typeface="超研澤粗圓" charset="0"/>
                <a:cs typeface="超研澤粗圓" charset="0"/>
              </a:rPr>
              <a:t>免費講座</a:t>
            </a:r>
            <a:endParaRPr kumimoji="0" lang="en-US" altLang="zh-TW" sz="4400" b="1" dirty="0">
              <a:solidFill>
                <a:srgbClr val="FF4E5E"/>
              </a:solidFill>
              <a:latin typeface="超研澤粗圓" charset="0"/>
              <a:ea typeface="超研澤粗圓" charset="0"/>
              <a:cs typeface="超研澤粗圓" charset="0"/>
            </a:endParaRPr>
          </a:p>
        </p:txBody>
      </p:sp>
      <p:pic>
        <p:nvPicPr>
          <p:cNvPr id="2" name="圖片 1" descr="螢幕快照 2015-04-20 上午9.59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4"/>
          <a:stretch/>
        </p:blipFill>
        <p:spPr>
          <a:xfrm>
            <a:off x="610620" y="2704268"/>
            <a:ext cx="3828766" cy="31310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90899" y="3027473"/>
            <a:ext cx="524489" cy="247597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4" name="圖片 3" descr="從鐵皮屋到世界舞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24" y="1329143"/>
            <a:ext cx="3682614" cy="2297951"/>
          </a:xfrm>
          <a:prstGeom prst="rect">
            <a:avLst/>
          </a:prstGeom>
        </p:spPr>
      </p:pic>
      <p:pic>
        <p:nvPicPr>
          <p:cNvPr id="5" name="圖片 4" descr="宣傳用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24" y="3818135"/>
            <a:ext cx="3682614" cy="2297951"/>
          </a:xfrm>
          <a:prstGeom prst="rect">
            <a:avLst/>
          </a:prstGeom>
        </p:spPr>
      </p:pic>
      <p:sp>
        <p:nvSpPr>
          <p:cNvPr id="49" name="文字方塊 48"/>
          <p:cNvSpPr txBox="1"/>
          <p:nvPr/>
        </p:nvSpPr>
        <p:spPr>
          <a:xfrm>
            <a:off x="502599" y="1329143"/>
            <a:ext cx="407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每一至二個月舉辦免費講座，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地點通常是師大或是致理技術學院</a:t>
            </a:r>
            <a:endParaRPr kumimoji="1" lang="en-US" altLang="zh-TW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講座主題多元。</a:t>
            </a:r>
            <a:endParaRPr kumimoji="1" lang="zh-TW" altLang="en-US" b="1" dirty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0426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4" y="1235245"/>
            <a:ext cx="8003797" cy="452596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zh-TW" b="1" dirty="0" smtClean="0"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endParaRPr lang="en-US" altLang="zh-TW" sz="4000" b="1" dirty="0" smtClean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相似網站比較</a:t>
            </a:r>
            <a:endParaRPr lang="en-US" altLang="zh-TW" sz="4000" b="1" dirty="0" smtClean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zh-TW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樂課網、好課城、</a:t>
            </a: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你知我知學習網</a:t>
            </a:r>
            <a:r>
              <a:rPr lang="en-US" altLang="zh-TW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)</a:t>
            </a:r>
            <a:endParaRPr lang="en-US" altLang="zh-TW" sz="2800" b="1" dirty="0" smtClean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02272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75355" y="455808"/>
            <a:ext cx="4541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相似網站比較</a:t>
            </a:r>
            <a:endParaRPr lang="en-US" altLang="zh-TW" sz="4000" b="1" dirty="0"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94786"/>
              </p:ext>
            </p:extLst>
          </p:nvPr>
        </p:nvGraphicFramePr>
        <p:xfrm>
          <a:off x="387684" y="1163694"/>
          <a:ext cx="8328527" cy="494791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63053"/>
                <a:gridCol w="3001210"/>
                <a:gridCol w="1370264"/>
                <a:gridCol w="27940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網站名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樂課網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好課城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你知我知好學網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課程數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890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堂，累積開課</a:t>
                      </a:r>
                      <a:r>
                        <a:rPr lang="en-US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5017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堂</a:t>
                      </a:r>
                      <a:endParaRPr lang="en-US" altLang="zh-TW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(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截至</a:t>
                      </a:r>
                      <a:r>
                        <a:rPr lang="en-US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20150420)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少，約</a:t>
                      </a:r>
                      <a:r>
                        <a:rPr lang="en-US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25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堂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很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多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，從</a:t>
                      </a:r>
                      <a:r>
                        <a:rPr lang="en-US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13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年至今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累積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約一千多堂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課程來源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大多為大專院校推廣中心，也有補習班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申請成講師，審核後可刊登課程</a:t>
                      </a:r>
                    </a:p>
                    <a:p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申請成講師，審核後可刊登課程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報名方式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可用網站系統報名，</a:t>
                      </a:r>
                      <a:endParaRPr lang="en-US" altLang="zh-TW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但部分學校連至自己的系統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網站系統報名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網站系統報名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講師專欄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有，但使用率不高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無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有，「課堂筆記」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特殊功能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1.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樂課卡優惠</a:t>
                      </a:r>
                      <a:endParaRPr lang="en-US" altLang="zh-TW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zh-TW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lang="en-US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免費講座</a:t>
                      </a:r>
                      <a:endParaRPr lang="en-US" altLang="zh-TW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r>
                        <a:rPr lang="en-US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3.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線上免費課程</a:t>
                      </a:r>
                      <a:r>
                        <a:rPr lang="en-US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(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較少更新</a:t>
                      </a:r>
                      <a:r>
                        <a:rPr lang="en-US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)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1.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可以包班</a:t>
                      </a:r>
                      <a:endParaRPr lang="en-US" altLang="zh-TW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2.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待用課程</a:t>
                      </a:r>
                      <a:endParaRPr lang="en-US" altLang="zh-TW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(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學習需求申請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→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老師、提案者、網站三方討論產生課程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→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募資</a:t>
                      </a:r>
                      <a:r>
                        <a:rPr lang="en-US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r>
                        <a:rPr lang="en-US" altLang="zh-TW" dirty="0" smtClean="0"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  <a:cs typeface="微軟正黑體"/>
                        </a:rPr>
                        <a:t>個人客製化月費課程</a:t>
                      </a:r>
                      <a:endParaRPr lang="zh-TW" altLang="en-US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31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0567" y="1235245"/>
            <a:ext cx="8003797" cy="452596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zh-TW" b="1" dirty="0" smtClean="0"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kumimoji="1" lang="en-US" altLang="zh-TW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 </a:t>
            </a:r>
            <a:r>
              <a:rPr kumimoji="1" lang="zh-TW" altLang="en-US" sz="4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改進建議</a:t>
            </a:r>
            <a:endParaRPr kumimoji="1" lang="en-US" altLang="zh-TW" sz="40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首頁優質學院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新增「找學院」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課程分類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找課程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跳頁問題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找家教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搜尋問題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悄悄話顯示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會員中心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樂課卡優惠分類</a:t>
            </a:r>
            <a:r>
              <a:rPr lang="zh-TW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</a:t>
            </a:r>
            <a:endParaRPr lang="en-US" altLang="zh-TW" sz="28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系統通知信</a:t>
            </a:r>
            <a:r>
              <a:rPr lang="en-US" altLang="zh-TW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改名</a:t>
            </a:r>
            <a:r>
              <a:rPr lang="en-US" altLang="zh-TW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/FB</a:t>
            </a:r>
            <a:r>
              <a:rPr lang="zh-TW" altLang="en-US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/>
                <a:ea typeface="微軟正黑體"/>
                <a:cs typeface="微軟正黑體"/>
              </a:rPr>
              <a:t>粉絲團連結</a:t>
            </a:r>
            <a:endParaRPr lang="en-US" altLang="zh-TW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endParaRPr lang="en-US" altLang="zh-TW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03898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1598</Words>
  <Application>Microsoft Macintosh PowerPoint</Application>
  <PresentationFormat>如螢幕大小 (4:3)</PresentationFormat>
  <Paragraphs>304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apple</dc:creator>
  <cp:lastModifiedBy>apple</cp:lastModifiedBy>
  <cp:revision>88</cp:revision>
  <dcterms:created xsi:type="dcterms:W3CDTF">2015-03-29T15:24:09Z</dcterms:created>
  <dcterms:modified xsi:type="dcterms:W3CDTF">2015-04-20T12:12:15Z</dcterms:modified>
</cp:coreProperties>
</file>