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77" r:id="rId9"/>
    <p:sldId id="281" r:id="rId10"/>
    <p:sldId id="262" r:id="rId11"/>
    <p:sldId id="263" r:id="rId12"/>
    <p:sldId id="264" r:id="rId13"/>
    <p:sldId id="265" r:id="rId14"/>
    <p:sldId id="267" r:id="rId15"/>
    <p:sldId id="276" r:id="rId16"/>
    <p:sldId id="266" r:id="rId17"/>
    <p:sldId id="268" r:id="rId18"/>
    <p:sldId id="272" r:id="rId19"/>
    <p:sldId id="269" r:id="rId20"/>
    <p:sldId id="270" r:id="rId21"/>
    <p:sldId id="271" r:id="rId22"/>
    <p:sldId id="273" r:id="rId23"/>
    <p:sldId id="274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FDEA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30" autoAdjust="0"/>
  </p:normalViewPr>
  <p:slideViewPr>
    <p:cSldViewPr>
      <p:cViewPr>
        <p:scale>
          <a:sx n="100" d="100"/>
          <a:sy n="100" d="100"/>
        </p:scale>
        <p:origin x="-13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234F3-1E1C-4162-B623-4CFDC549F685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EC9B-DB60-4FED-A50F-E64567EE35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EC9B-DB60-4FED-A50F-E64567EE351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EC9B-DB60-4FED-A50F-E64567EE3514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8B69-C9DA-4DCB-AD91-7B0FD4A0D8AC}" type="datetimeFigureOut">
              <a:rPr lang="zh-TW" altLang="en-US" smtClean="0"/>
              <a:pPr/>
              <a:t>2013/4/24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E127-4799-419E-9F16-E69271BD3E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花道熊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2803" y="3861048"/>
            <a:ext cx="3941197" cy="2996952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 rot="20966209">
            <a:off x="1268798" y="1728456"/>
            <a:ext cx="5714074" cy="2143155"/>
          </a:xfrm>
          <a:solidFill>
            <a:schemeClr val="tx2">
              <a:lumMod val="40000"/>
              <a:lumOff val="60000"/>
            </a:schemeClr>
          </a:solidFill>
          <a:effectLst/>
        </p:spPr>
        <p:txBody>
          <a:bodyPr>
            <a:noAutofit/>
          </a:bodyPr>
          <a:lstStyle/>
          <a:p>
            <a:pPr algn="ctr"/>
            <a:r>
              <a:rPr lang="zh-TW" altLang="en-US" sz="5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電子商務  </a:t>
            </a:r>
            <a:r>
              <a:rPr lang="en-US" altLang="zh-TW" sz="5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5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花道家個案討論</a:t>
            </a:r>
            <a:endParaRPr lang="zh-TW" altLang="en-US" sz="55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179512" y="5877272"/>
            <a:ext cx="5544616" cy="504056"/>
          </a:xfrm>
        </p:spPr>
        <p:txBody>
          <a:bodyPr anchor="ctr">
            <a:normAutofit fontScale="70000" lnSpcReduction="20000"/>
          </a:bodyPr>
          <a:lstStyle/>
          <a:p>
            <a:pPr algn="r"/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吳美慧</a:t>
            </a: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E1011027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陳莉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云</a:t>
            </a: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E1011008</a:t>
            </a:r>
          </a:p>
          <a:p>
            <a:pPr algn="r"/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資料圖片來源</a:t>
            </a: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花道家網路花店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、商業周刊</a:t>
            </a: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1155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期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7457">
            <a:off x="5436096" y="1124744"/>
            <a:ext cx="17281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 rot="20960544">
            <a:off x="2060388" y="3627023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花道藝術之家，把花送到家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4"/>
          <p:cNvSpPr txBox="1">
            <a:spLocks/>
          </p:cNvSpPr>
          <p:nvPr/>
        </p:nvSpPr>
        <p:spPr>
          <a:xfrm>
            <a:off x="467544" y="188640"/>
            <a:ext cx="8352928" cy="850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 基本商品介紹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1"/>
            <a:ext cx="1080120" cy="87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88640"/>
            <a:ext cx="108011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88640"/>
            <a:ext cx="9459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884368" y="188640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內容版面配置區 10"/>
          <p:cNvSpPr txBox="1">
            <a:spLocks/>
          </p:cNvSpPr>
          <p:nvPr/>
        </p:nvSpPr>
        <p:spPr>
          <a:xfrm>
            <a:off x="179512" y="1268760"/>
            <a:ext cx="8363272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484784"/>
            <a:ext cx="1800200" cy="40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484784"/>
            <a:ext cx="187220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556792"/>
            <a:ext cx="18002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1484784"/>
            <a:ext cx="198386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1124744"/>
            <a:ext cx="856895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484784"/>
            <a:ext cx="17636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670" y="4437112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4499992" y="260648"/>
            <a:ext cx="4104456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特色商品介紹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3960440" cy="8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772816"/>
            <a:ext cx="3240359" cy="159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653136"/>
            <a:ext cx="32403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772816"/>
            <a:ext cx="2393743" cy="285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 rot="20416702">
            <a:off x="1144142" y="1380313"/>
            <a:ext cx="11521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進口花材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 rot="20416702">
            <a:off x="568078" y="4476658"/>
            <a:ext cx="11521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熊熊系列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 rot="20416702">
            <a:off x="6257084" y="1595590"/>
            <a:ext cx="1147961" cy="3708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不凋花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3356992"/>
            <a:ext cx="1462210" cy="303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 rot="20416702">
            <a:off x="5608638" y="4764688"/>
            <a:ext cx="115212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黃金玫瑰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24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4"/>
          <p:cNvSpPr txBox="1">
            <a:spLocks/>
          </p:cNvSpPr>
          <p:nvPr/>
        </p:nvSpPr>
        <p:spPr>
          <a:xfrm>
            <a:off x="4499992" y="260648"/>
            <a:ext cx="4104456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網站特色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960440" cy="8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4499992" y="260648"/>
            <a:ext cx="4104456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2.</a:t>
            </a:r>
            <a:r>
              <a:rPr kumimoji="0" lang="zh-TW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安全完整的電子商務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82089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6012160" y="3284984"/>
            <a:ext cx="2376264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500" b="1" dirty="0" smtClean="0"/>
              <a:t>SSL=Secure Sockets Layer</a:t>
            </a:r>
            <a:endParaRPr lang="zh-TW" altLang="en-US" sz="1500" b="1" cap="none" spc="0" dirty="0"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806489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60648"/>
            <a:ext cx="4156631" cy="87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4972146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矩形 12"/>
          <p:cNvSpPr/>
          <p:nvPr/>
        </p:nvSpPr>
        <p:spPr>
          <a:xfrm rot="20959504">
            <a:off x="19255" y="2347350"/>
            <a:ext cx="122409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500" b="1" cap="none" spc="0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 </a:t>
            </a:r>
            <a:r>
              <a:rPr lang="en-US" altLang="zh-TW" sz="2000" b="1" cap="none" spc="0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SSL?</a:t>
            </a:r>
            <a:endParaRPr lang="zh-TW" altLang="en-US" sz="2000" b="1" cap="none" spc="0" dirty="0"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988840"/>
            <a:ext cx="74168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276872"/>
            <a:ext cx="92868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4"/>
          <p:cNvSpPr txBox="1">
            <a:spLocks/>
          </p:cNvSpPr>
          <p:nvPr/>
        </p:nvSpPr>
        <p:spPr>
          <a:xfrm>
            <a:off x="4499992" y="260648"/>
            <a:ext cx="4104456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500" b="1" noProof="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5.</a:t>
            </a:r>
            <a:r>
              <a:rPr lang="zh-TW" altLang="en-US" sz="5500" b="1" noProof="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過去紀錄</a:t>
            </a:r>
            <a:endParaRPr kumimoji="0" lang="zh-TW" altLang="en-US" sz="55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960440" cy="8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81369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132856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60648"/>
            <a:ext cx="4156631" cy="87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11560" y="3933056"/>
            <a:ext cx="4680520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1500" dirty="0" smtClean="0">
                <a:latin typeface="微軟正黑體" pitchFamily="34" charset="-120"/>
                <a:ea typeface="微軟正黑體" pitchFamily="34" charset="-120"/>
              </a:rPr>
              <a:t>Cookies</a:t>
            </a:r>
            <a:r>
              <a:rPr lang="zh-TW" altLang="zh-TW" sz="1500" dirty="0" smtClean="0">
                <a:latin typeface="微軟正黑體" pitchFamily="34" charset="-120"/>
                <a:ea typeface="微軟正黑體" pitchFamily="34" charset="-120"/>
              </a:rPr>
              <a:t>最廣泛的是記錄用戶登錄資訊，這樣下次訪問時可以不需要輸入自己的用戶名、密碼了</a:t>
            </a:r>
            <a:endParaRPr lang="en-US" altLang="zh-TW" sz="15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5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500" dirty="0" smtClean="0">
                <a:latin typeface="微軟正黑體" pitchFamily="34" charset="-120"/>
                <a:ea typeface="微軟正黑體" pitchFamily="34" charset="-120"/>
              </a:rPr>
              <a:t>當然這種方便也存在用戶資訊洩密的問題，尤其在多個用戶共用一台電腦時很容易出現這樣的問題。</a:t>
            </a:r>
            <a:endParaRPr lang="zh-TW" altLang="zh-TW" sz="1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 rot="20946366">
            <a:off x="481862" y="3485719"/>
            <a:ext cx="1800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Cookies</a:t>
            </a:r>
            <a:r>
              <a:rPr lang="en-US" altLang="zh-TW" sz="1500" b="1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zh-TW" altLang="en-US" sz="1500" b="1" cap="none" spc="0" dirty="0"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0648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4"/>
          <p:cNvSpPr txBox="1">
            <a:spLocks/>
          </p:cNvSpPr>
          <p:nvPr/>
        </p:nvSpPr>
        <p:spPr>
          <a:xfrm>
            <a:off x="4499992" y="260648"/>
            <a:ext cx="4104456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7.</a:t>
            </a:r>
            <a:r>
              <a:rPr kumimoji="0" lang="zh-TW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自動回饋</a:t>
            </a:r>
            <a:r>
              <a:rPr kumimoji="0" lang="en-US" altLang="zh-TW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.</a:t>
            </a:r>
            <a:r>
              <a:rPr kumimoji="0" lang="zh-TW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紅利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3960440" cy="8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2204864"/>
            <a:ext cx="439343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860032" y="5445225"/>
            <a:ext cx="2016224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1500" b="1" cap="none" spc="0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5000</a:t>
            </a:r>
            <a:r>
              <a:rPr lang="zh-TW" altLang="en-US" sz="1500" b="1" cap="none" spc="0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500" b="1" cap="none" spc="0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10%=</a:t>
            </a:r>
            <a:r>
              <a:rPr lang="zh-TW" altLang="en-US" sz="1500" b="1" cap="none" spc="0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紅利</a:t>
            </a:r>
            <a:r>
              <a:rPr lang="en-US" altLang="zh-TW" sz="1500" b="1" cap="none" spc="0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500</a:t>
            </a:r>
            <a:endParaRPr lang="zh-TW" altLang="en-US" sz="1500" b="1" cap="none" spc="0" dirty="0"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60032" y="5949281"/>
            <a:ext cx="2016224" cy="7848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5000</a:t>
            </a:r>
            <a:r>
              <a:rPr lang="zh-TW" altLang="en-US" sz="15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0.95=$4750</a:t>
            </a:r>
          </a:p>
          <a:p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4750</a:t>
            </a:r>
            <a:r>
              <a:rPr lang="zh-TW" altLang="en-US" sz="15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5%=$237</a:t>
            </a:r>
          </a:p>
          <a:p>
            <a:r>
              <a:rPr lang="en-US" altLang="zh-TW" sz="15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250+237=</a:t>
            </a:r>
            <a:r>
              <a:rPr lang="zh-TW" altLang="en-US" sz="1500" b="1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紅利</a:t>
            </a:r>
            <a:r>
              <a:rPr lang="en-US" altLang="zh-TW" sz="1500" b="1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487</a:t>
            </a:r>
            <a:r>
              <a:rPr lang="zh-TW" altLang="en-US" sz="1500" b="1" dirty="0" smtClean="0"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endParaRPr lang="zh-TW" altLang="en-US" sz="1500" b="1" cap="none" spc="0" dirty="0"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4499992" y="260648"/>
            <a:ext cx="4104456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500" b="1" noProof="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4.</a:t>
            </a:r>
            <a:r>
              <a:rPr lang="zh-TW" altLang="en-US" sz="5500" b="1" noProof="0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花精靈</a:t>
            </a:r>
            <a:endParaRPr kumimoji="0" lang="zh-TW" altLang="en-US" sz="55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960440" cy="8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4176464" cy="4632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79928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648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139541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492896"/>
            <a:ext cx="1296144" cy="185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940152" y="2060848"/>
            <a:ext cx="237626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老派電子花賀卡  </a:t>
            </a:r>
            <a:endParaRPr lang="zh-TW" altLang="en-US" sz="2000" b="1" cap="none" spc="0" dirty="0"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 rot="20199091">
            <a:off x="5876430" y="1780252"/>
            <a:ext cx="340091" cy="430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</a:t>
            </a:r>
            <a:endParaRPr lang="zh-TW" altLang="en-US" sz="2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869160"/>
            <a:ext cx="2143125" cy="3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996952"/>
            <a:ext cx="3528392" cy="3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356992"/>
            <a:ext cx="22193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149080"/>
            <a:ext cx="19812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789040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395536" y="2060848"/>
            <a:ext cx="453650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推薦花材接受度不高，點擊後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endParaRPr lang="zh-TW" altLang="en-US" sz="2000" b="1" cap="none" spc="0" dirty="0"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矩形 34"/>
          <p:cNvSpPr/>
          <p:nvPr/>
        </p:nvSpPr>
        <p:spPr>
          <a:xfrm rot="20199091">
            <a:off x="331814" y="1780252"/>
            <a:ext cx="340091" cy="430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</a:t>
            </a:r>
            <a:endParaRPr lang="zh-TW" altLang="en-US" sz="2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2420888"/>
            <a:ext cx="2088232" cy="5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509120"/>
            <a:ext cx="3240360" cy="4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7893496"/>
            <a:ext cx="2232248" cy="6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36670" y="4437112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5400599" cy="264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7163">
            <a:off x="5744014" y="2346788"/>
            <a:ext cx="1514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6067" y="2777941"/>
            <a:ext cx="1895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9898">
            <a:off x="5849947" y="3156596"/>
            <a:ext cx="12961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4014" y="3498916"/>
            <a:ext cx="1387023" cy="36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268760"/>
            <a:ext cx="3168352" cy="77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869160"/>
            <a:ext cx="244827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5229200"/>
            <a:ext cx="32403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5589240"/>
            <a:ext cx="288032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11560" y="4365104"/>
            <a:ext cx="324036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花語分析薄弱，點擊後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000" b="1" cap="none" spc="0" dirty="0"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 rot="20199091">
            <a:off x="547838" y="4084508"/>
            <a:ext cx="340091" cy="430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</a:t>
            </a:r>
            <a:endParaRPr lang="zh-TW" altLang="en-US" sz="2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4221088"/>
            <a:ext cx="2088232" cy="58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36670" y="4437112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670" y="4437112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3168352" cy="310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7920880" cy="71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2656"/>
            <a:ext cx="7992888" cy="9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013176"/>
            <a:ext cx="3240360" cy="16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771078" y="2679226"/>
            <a:ext cx="454533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冠軍也需要被包裝，個人及作品介紹皆不足，難以凸顯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專業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  </a:t>
            </a:r>
            <a:endParaRPr lang="zh-TW" altLang="en-US" sz="2000" b="1" cap="none" spc="0" dirty="0"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 rot="20199091">
            <a:off x="3707357" y="2398630"/>
            <a:ext cx="340091" cy="430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</a:t>
            </a:r>
            <a:endParaRPr lang="zh-TW" altLang="en-US" sz="2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l"/>
            </a:pP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花道家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公司資料、概況、願景、經營理念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關係企業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榮耀紀事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媒體報導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l"/>
            </a:pP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商品介紹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網站特色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網站缺點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endParaRPr lang="en-US" altLang="zh-TW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l"/>
            </a:pPr>
            <a:endParaRPr lang="en-US" altLang="zh-TW" dirty="0" smtClean="0"/>
          </a:p>
          <a:p>
            <a:pPr>
              <a:buBlip>
                <a:blip r:embed="rId2"/>
              </a:buBlip>
            </a:pPr>
            <a:endParaRPr lang="en-US" altLang="zh-TW" dirty="0"/>
          </a:p>
          <a:p>
            <a:pPr>
              <a:buBlip>
                <a:blip r:embed="rId2"/>
              </a:buBlip>
            </a:pPr>
            <a:endParaRPr lang="en-US" altLang="zh-TW" dirty="0" smtClean="0"/>
          </a:p>
          <a:p>
            <a:pPr marL="514350" indent="-514350"/>
            <a:endParaRPr lang="zh-TW" altLang="en-US" dirty="0"/>
          </a:p>
        </p:txBody>
      </p:sp>
      <p:pic>
        <p:nvPicPr>
          <p:cNvPr id="4" name="圖片 3" descr="花道熊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2803" y="3861048"/>
            <a:ext cx="3941197" cy="299695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8424936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670" y="4437112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2089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2896"/>
            <a:ext cx="50298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86702" y="1743122"/>
            <a:ext cx="5049394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花店新聞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榮耀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放於同一版面，重點失焦。 </a:t>
            </a:r>
            <a:endParaRPr lang="en-US" altLang="zh-TW" sz="2000" b="1" dirty="0" smtClean="0"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2.&lt;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榮耀紀事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僅有字面意思，無詳細內文。 </a:t>
            </a:r>
            <a:endParaRPr lang="zh-TW" altLang="en-US" sz="2000" b="1" cap="none" spc="0" dirty="0"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 rot="20199091">
            <a:off x="322982" y="1462526"/>
            <a:ext cx="340091" cy="430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</a:t>
            </a:r>
            <a:endParaRPr lang="zh-TW" altLang="en-US" sz="2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670" y="4437112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841541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92896"/>
            <a:ext cx="748883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0716" y="1743122"/>
            <a:ext cx="353722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新聞稿於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年後從未更新。  </a:t>
            </a:r>
            <a:endParaRPr lang="zh-TW" altLang="en-US" sz="2000" b="1" cap="none" spc="0" dirty="0"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 rot="20199091">
            <a:off x="466996" y="1462526"/>
            <a:ext cx="340091" cy="430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缺</a:t>
            </a:r>
            <a:endParaRPr lang="zh-TW" altLang="en-US" sz="2200" b="1" cap="none" spc="0" dirty="0">
              <a:ln w="12700">
                <a:noFill/>
                <a:prstDash val="solid"/>
              </a:ln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21088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-144909"/>
            <a:ext cx="65" cy="289819"/>
          </a:xfrm>
          <a:prstGeom prst="rect">
            <a:avLst/>
          </a:prstGeom>
          <a:solidFill>
            <a:srgbClr val="E4E7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95736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about DJ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熊</a:t>
            </a:r>
            <a:b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性別：男 </a:t>
            </a:r>
            <a:b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生日：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2000/01/01 </a:t>
            </a:r>
            <a:b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身高：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個雞蛋糕 </a:t>
            </a:r>
            <a:b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熊生使命：為大家點播幸福的旋律 </a:t>
            </a:r>
            <a:b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出生地：法國巴黎市郊的</a:t>
            </a:r>
            <a:r>
              <a:rPr lang="en-US" altLang="zh-TW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DJ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村 </a:t>
            </a:r>
            <a:b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個性：浪漫、善良、愛做白日夢、使命必達 </a:t>
            </a:r>
            <a:b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興趣：花藝、烘培、創意手作 </a:t>
            </a:r>
            <a:b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工作：花道家幸福配送員，負責傳遞顧客點播的幸福旋律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23728" y="1340768"/>
            <a:ext cx="184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幸福配送員 </a:t>
            </a:r>
            <a:r>
              <a:rPr lang="en-US" altLang="zh-TW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DJ</a:t>
            </a: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熊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形圖說文字 3"/>
          <p:cNvSpPr/>
          <p:nvPr/>
        </p:nvSpPr>
        <p:spPr>
          <a:xfrm>
            <a:off x="4499992" y="836712"/>
            <a:ext cx="2448272" cy="1548752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bye-bye</a:t>
            </a:r>
            <a:endParaRPr lang="zh-TW" altLang="en-US" sz="30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花道家股份有限公司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嘉實資訊</a:t>
            </a:r>
            <a:r>
              <a:rPr lang="en-US" altLang="zh-TW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(MoneyDj.com)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結合花藝界的傑出人士，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集資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成立。</a:t>
            </a:r>
            <a:endParaRPr lang="en-US" altLang="zh-TW" sz="22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創辦人</a:t>
            </a:r>
            <a:r>
              <a:rPr lang="en-US" altLang="zh-TW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許立人</a:t>
            </a:r>
            <a:endParaRPr lang="en-US" altLang="zh-TW" sz="22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資本額</a:t>
            </a:r>
            <a:r>
              <a:rPr lang="en-US" altLang="zh-TW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:2450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22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年營收</a:t>
            </a:r>
            <a:r>
              <a:rPr lang="en-US" altLang="zh-TW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:8000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endParaRPr lang="en-US" altLang="zh-TW" sz="22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競爭心法</a:t>
            </a:r>
            <a:r>
              <a:rPr lang="en-US" altLang="zh-TW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200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不計</a:t>
            </a:r>
            <a:r>
              <a:rPr lang="zh-TW" altLang="en-US" sz="22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成本提供額外服務</a:t>
            </a:r>
            <a:endParaRPr lang="en-US" altLang="zh-TW" sz="22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2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3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3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altLang="zh-TW" sz="23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altLang="zh-TW" sz="23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altLang="zh-TW" sz="23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altLang="zh-TW" sz="2500" dirty="0" smtClean="0"/>
          </a:p>
          <a:p>
            <a:endParaRPr lang="en-US" altLang="zh-TW" sz="25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4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896544" cy="8501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5500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花道家簡介</a:t>
            </a:r>
            <a:endParaRPr lang="zh-TW" altLang="en-US" sz="55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0324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49080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77" y="4405015"/>
            <a:ext cx="2942456" cy="2011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365104"/>
            <a:ext cx="12477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公司概況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zh-TW" altLang="zh-TW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台灣第一家虛擬與實體完美結合的原創花店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擁有花藝冠軍領導設計師群及全國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家以上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聯盟花店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小時線上訂花，全國和全球送花服務。</a:t>
            </a:r>
            <a:endParaRPr lang="en-US" altLang="zh-TW" sz="24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項以上的商品，更可依據特殊需求，專屬設計。</a:t>
            </a:r>
            <a:endParaRPr lang="en-US" altLang="zh-TW" sz="24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同時定位為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4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電子商務的領航家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公司願景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精緻、創意、幸福、超值</a:t>
            </a:r>
            <a:endParaRPr lang="en-US" altLang="zh-TW" sz="24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以花藝豐富生活美感，拓建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世紀的人際橋樑。</a:t>
            </a:r>
            <a:endParaRPr lang="en-US" altLang="zh-TW" sz="24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經營</a:t>
            </a: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理念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專業、</a:t>
            </a:r>
            <a:r>
              <a:rPr lang="zh-TW" altLang="en-US" sz="24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誠信、創新、整合。</a:t>
            </a:r>
            <a:endParaRPr lang="en-US" altLang="zh-TW" sz="24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b="1" dirty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4"/>
          <p:cNvSpPr txBox="1">
            <a:spLocks/>
          </p:cNvSpPr>
          <p:nvPr/>
        </p:nvSpPr>
        <p:spPr>
          <a:xfrm>
            <a:off x="3779912" y="260648"/>
            <a:ext cx="4896544" cy="850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花道家簡介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0324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782" y="4581128"/>
            <a:ext cx="238521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4"/>
          <p:cNvSpPr txBox="1">
            <a:spLocks/>
          </p:cNvSpPr>
          <p:nvPr/>
        </p:nvSpPr>
        <p:spPr>
          <a:xfrm>
            <a:off x="467544" y="188640"/>
            <a:ext cx="8424936" cy="850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關係企業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301208"/>
            <a:ext cx="3816424" cy="111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7560840" cy="10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340768"/>
            <a:ext cx="42481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42767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301208"/>
            <a:ext cx="1252214" cy="113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88640"/>
            <a:ext cx="2264217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88640"/>
            <a:ext cx="2264217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089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Clr>
                <a:schemeClr val="accent4">
                  <a:lumMod val="75000"/>
                </a:schemeClr>
              </a:buClr>
              <a:buNone/>
            </a:pPr>
            <a:r>
              <a:rPr lang="en-US" altLang="zh-TW" sz="4500" dirty="0" smtClean="0">
                <a:solidFill>
                  <a:schemeClr val="accent4">
                    <a:lumMod val="75000"/>
                  </a:schemeClr>
                </a:solidFill>
              </a:rPr>
              <a:t>2010</a:t>
            </a:r>
            <a:r>
              <a:rPr lang="zh-TW" altLang="en-US" sz="4500" dirty="0" smtClean="0">
                <a:solidFill>
                  <a:schemeClr val="accent4">
                    <a:lumMod val="75000"/>
                  </a:schemeClr>
                </a:solidFill>
              </a:rPr>
              <a:t> ─</a:t>
            </a:r>
            <a:endParaRPr lang="en-US" altLang="zh-TW" sz="4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商業周刊─每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15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秒 送出</a:t>
            </a:r>
            <a:r>
              <a:rPr lang="zh-TW" altLang="en-US" sz="2700" dirty="0">
                <a:solidFill>
                  <a:schemeClr val="accent4">
                    <a:lumMod val="75000"/>
                  </a:schemeClr>
                </a:solidFill>
              </a:rPr>
              <a:t>一束花到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全世界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  <a:buNone/>
            </a:pPr>
            <a:r>
              <a:rPr lang="zh-TW" altLang="en-US" sz="2000" dirty="0" smtClean="0">
                <a:solidFill>
                  <a:schemeClr val="accent4">
                    <a:lumMod val="75000"/>
                  </a:schemeClr>
                </a:solidFill>
              </a:rPr>
              <a:t>                   </a:t>
            </a:r>
            <a:r>
              <a:rPr lang="zh-TW" altLang="en-US" sz="2100" dirty="0" smtClean="0">
                <a:solidFill>
                  <a:schemeClr val="accent2">
                    <a:lumMod val="75000"/>
                  </a:schemeClr>
                </a:solidFill>
              </a:rPr>
              <a:t>旺季節日在實體店面「能處理兩、三百張訂單就很不錯了，花道家光一天訂單量可達六千</a:t>
            </a:r>
            <a:r>
              <a:rPr lang="zh-TW" altLang="en-US" sz="2100" dirty="0" smtClean="0">
                <a:solidFill>
                  <a:schemeClr val="accent2">
                    <a:lumMod val="75000"/>
                  </a:schemeClr>
                </a:solidFill>
              </a:rPr>
              <a:t>張」</a:t>
            </a:r>
            <a:r>
              <a:rPr lang="zh-TW" altLang="en-US" sz="2100" dirty="0" smtClean="0">
                <a:solidFill>
                  <a:schemeClr val="accent4">
                    <a:lumMod val="75000"/>
                  </a:schemeClr>
                </a:solidFill>
              </a:rPr>
              <a:t>。</a:t>
            </a:r>
            <a:endParaRPr lang="en-US" altLang="zh-TW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  <a:buNone/>
            </a:pPr>
            <a:r>
              <a:rPr lang="en-US" altLang="zh-TW" sz="4500" dirty="0" smtClean="0">
                <a:solidFill>
                  <a:schemeClr val="accent4">
                    <a:lumMod val="75000"/>
                  </a:schemeClr>
                </a:solidFill>
              </a:rPr>
              <a:t>2009</a:t>
            </a:r>
            <a:r>
              <a:rPr lang="zh-TW" altLang="en-US" sz="4500" dirty="0" smtClean="0">
                <a:solidFill>
                  <a:schemeClr val="accent4">
                    <a:lumMod val="75000"/>
                  </a:schemeClr>
                </a:solidFill>
              </a:rPr>
              <a:t> ─</a:t>
            </a:r>
            <a:endParaRPr lang="en-US" altLang="zh-TW" sz="4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打敗不景氣，創意婚禮佈置成立。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  <a:buNone/>
            </a:pPr>
            <a:r>
              <a:rPr lang="en-US" altLang="zh-TW" sz="4500" dirty="0" smtClean="0">
                <a:solidFill>
                  <a:schemeClr val="accent4">
                    <a:lumMod val="75000"/>
                  </a:schemeClr>
                </a:solidFill>
              </a:rPr>
              <a:t>2008</a:t>
            </a:r>
            <a:r>
              <a:rPr lang="zh-TW" altLang="en-US" sz="4500" dirty="0" smtClean="0">
                <a:solidFill>
                  <a:schemeClr val="accent4">
                    <a:lumMod val="75000"/>
                  </a:schemeClr>
                </a:solidFill>
              </a:rPr>
              <a:t> ─</a:t>
            </a:r>
            <a:endParaRPr lang="en-US" altLang="zh-TW" sz="4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zh-TW" altLang="en-US" sz="2700" dirty="0">
                <a:solidFill>
                  <a:schemeClr val="accent4">
                    <a:lumMod val="75000"/>
                  </a:schemeClr>
                </a:solidFill>
              </a:rPr>
              <a:t>能力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雜誌─以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WEB2.0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建構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EC2.0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─易於分享的線上商品和交易系統開發專案。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  <a:buNone/>
            </a:pPr>
            <a:r>
              <a:rPr lang="zh-TW" altLang="en-US" sz="2100" dirty="0" smtClean="0">
                <a:solidFill>
                  <a:schemeClr val="accent4">
                    <a:lumMod val="75000"/>
                  </a:schemeClr>
                </a:solidFill>
              </a:rPr>
              <a:t>                  </a:t>
            </a:r>
            <a:r>
              <a:rPr lang="zh-TW" altLang="en-US" sz="2100" dirty="0" smtClean="0">
                <a:solidFill>
                  <a:schemeClr val="accent2">
                    <a:lumMod val="75000"/>
                  </a:schemeClr>
                </a:solidFill>
              </a:rPr>
              <a:t>花</a:t>
            </a:r>
            <a:r>
              <a:rPr lang="zh-TW" altLang="en-US" sz="2100" dirty="0">
                <a:solidFill>
                  <a:schemeClr val="accent2">
                    <a:lumMod val="75000"/>
                  </a:schemeClr>
                </a:solidFill>
              </a:rPr>
              <a:t>道家</a:t>
            </a:r>
            <a:r>
              <a:rPr lang="zh-TW" altLang="en-US" sz="2100" dirty="0" smtClean="0">
                <a:solidFill>
                  <a:schemeClr val="accent2">
                    <a:lumMod val="75000"/>
                  </a:schemeClr>
                </a:solidFill>
              </a:rPr>
              <a:t>從舊有的</a:t>
            </a:r>
            <a:r>
              <a:rPr lang="en-US" altLang="zh-TW" sz="2100" dirty="0" smtClean="0">
                <a:solidFill>
                  <a:schemeClr val="accent2">
                    <a:lumMod val="75000"/>
                  </a:schemeClr>
                </a:solidFill>
              </a:rPr>
              <a:t>B2C</a:t>
            </a:r>
            <a:r>
              <a:rPr lang="zh-TW" altLang="en-US" sz="2100" dirty="0" smtClean="0">
                <a:solidFill>
                  <a:schemeClr val="accent2">
                    <a:lumMod val="75000"/>
                  </a:schemeClr>
                </a:solidFill>
              </a:rPr>
              <a:t>延申為</a:t>
            </a:r>
            <a:r>
              <a:rPr lang="en-US" altLang="zh-TW" sz="2100" dirty="0" smtClean="0">
                <a:solidFill>
                  <a:schemeClr val="accent2">
                    <a:lumMod val="75000"/>
                  </a:schemeClr>
                </a:solidFill>
              </a:rPr>
              <a:t>B2B2C</a:t>
            </a:r>
            <a:r>
              <a:rPr lang="zh-TW" altLang="en-US" sz="2100" dirty="0" smtClean="0">
                <a:solidFill>
                  <a:schemeClr val="accent2">
                    <a:lumMod val="75000"/>
                  </a:schemeClr>
                </a:solidFill>
              </a:rPr>
              <a:t>的模式</a:t>
            </a:r>
            <a:endParaRPr lang="en-US" altLang="zh-TW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  <a:buNone/>
            </a:pPr>
            <a:r>
              <a:rPr lang="en-US" altLang="zh-TW" sz="4500" dirty="0" smtClean="0">
                <a:solidFill>
                  <a:schemeClr val="accent4">
                    <a:lumMod val="75000"/>
                  </a:schemeClr>
                </a:solidFill>
              </a:rPr>
              <a:t>2006</a:t>
            </a:r>
            <a:r>
              <a:rPr lang="zh-TW" altLang="en-US" sz="4500" dirty="0" smtClean="0">
                <a:solidFill>
                  <a:schemeClr val="accent4">
                    <a:lumMod val="75000"/>
                  </a:schemeClr>
                </a:solidFill>
              </a:rPr>
              <a:t> ─</a:t>
            </a:r>
            <a:endParaRPr lang="en-US" altLang="zh-TW" sz="4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第六屆經濟部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e21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金網獎銀質獎。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成立鮮道家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  <a:buNone/>
            </a:pPr>
            <a:r>
              <a:rPr lang="en-US" altLang="zh-TW" sz="4500" dirty="0" smtClean="0">
                <a:solidFill>
                  <a:schemeClr val="accent4">
                    <a:lumMod val="75000"/>
                  </a:schemeClr>
                </a:solidFill>
              </a:rPr>
              <a:t>2002</a:t>
            </a:r>
            <a:r>
              <a:rPr lang="zh-TW" altLang="en-US" sz="4500" dirty="0" smtClean="0">
                <a:solidFill>
                  <a:schemeClr val="accent4">
                    <a:lumMod val="75000"/>
                  </a:schemeClr>
                </a:solidFill>
              </a:rPr>
              <a:t> ─</a:t>
            </a:r>
            <a:endParaRPr lang="en-US" altLang="zh-TW" sz="4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花道家與國外花店合作，推出全球送花服務，拓展海外市場。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  <a:buNone/>
            </a:pPr>
            <a:r>
              <a:rPr lang="zh-TW" altLang="en-US" sz="21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TW" altLang="en-US" sz="2100" dirty="0" smtClean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zh-TW" altLang="en-US" sz="2100" dirty="0" smtClean="0">
                <a:solidFill>
                  <a:schemeClr val="accent2">
                    <a:lumMod val="75000"/>
                  </a:schemeClr>
                </a:solidFill>
              </a:rPr>
              <a:t>           已做到全球</a:t>
            </a:r>
            <a:r>
              <a:rPr lang="en-US" altLang="zh-TW" sz="2100" dirty="0" smtClean="0">
                <a:solidFill>
                  <a:schemeClr val="accent2">
                    <a:lumMod val="75000"/>
                  </a:schemeClr>
                </a:solidFill>
              </a:rPr>
              <a:t>27</a:t>
            </a:r>
            <a:r>
              <a:rPr lang="zh-TW" altLang="en-US" sz="2100" dirty="0" smtClean="0">
                <a:solidFill>
                  <a:schemeClr val="accent2">
                    <a:lumMod val="75000"/>
                  </a:schemeClr>
                </a:solidFill>
              </a:rPr>
              <a:t>個國家，北到芬蘭、俄羅斯、阿拉伯，連地圖上找不到的印尼小島，都能划船幫您送達。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zh-TW" altLang="en-US" sz="2700" dirty="0">
                <a:solidFill>
                  <a:schemeClr val="accent4">
                    <a:lumMod val="75000"/>
                  </a:schemeClr>
                </a:solidFill>
              </a:rPr>
              <a:t>與統 一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超商及便利達康合作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訂購後可到超商取貨付款，提供更便利服務。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  <a:buNone/>
            </a:pPr>
            <a:r>
              <a:rPr lang="en-US" altLang="zh-TW" sz="4500" dirty="0" smtClean="0">
                <a:solidFill>
                  <a:schemeClr val="accent4">
                    <a:lumMod val="75000"/>
                  </a:schemeClr>
                </a:solidFill>
              </a:rPr>
              <a:t>2001</a:t>
            </a:r>
            <a:r>
              <a:rPr lang="zh-TW" altLang="en-US" sz="4500" dirty="0" smtClean="0">
                <a:solidFill>
                  <a:schemeClr val="accent4">
                    <a:lumMod val="75000"/>
                  </a:schemeClr>
                </a:solidFill>
              </a:rPr>
              <a:t>─</a:t>
            </a:r>
            <a:endParaRPr lang="en-US" altLang="zh-TW" sz="4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花道家通過太穎電子商務顧問公司的嚴格檢驗，獲得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SOL (Secured </a:t>
            </a:r>
            <a:r>
              <a:rPr lang="en-US" altLang="zh-TW" sz="2700" dirty="0" err="1" smtClean="0">
                <a:solidFill>
                  <a:schemeClr val="accent4">
                    <a:lumMod val="75000"/>
                  </a:schemeClr>
                </a:solidFill>
              </a:rPr>
              <a:t>OnLine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安全交易標章的認證。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花道家率先取得經濟部商業司 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〔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信賴電子商店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〕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認證。</a:t>
            </a:r>
            <a:endParaRPr lang="en-US" altLang="zh-TW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加入國際</a:t>
            </a:r>
            <a:r>
              <a:rPr lang="en-US" altLang="zh-TW" sz="2700" dirty="0" smtClean="0">
                <a:solidFill>
                  <a:schemeClr val="accent4">
                    <a:lumMod val="75000"/>
                  </a:schemeClr>
                </a:solidFill>
              </a:rPr>
              <a:t>VISA 3D </a:t>
            </a:r>
            <a:r>
              <a:rPr lang="en-US" altLang="zh-TW" sz="2700" dirty="0" err="1" smtClean="0">
                <a:solidFill>
                  <a:schemeClr val="accent4">
                    <a:lumMod val="75000"/>
                  </a:schemeClr>
                </a:solidFill>
              </a:rPr>
              <a:t>Pilo</a:t>
            </a:r>
            <a:r>
              <a:rPr lang="zh-TW" altLang="en-US" sz="2700" dirty="0" smtClean="0">
                <a:solidFill>
                  <a:schemeClr val="accent4">
                    <a:lumMod val="75000"/>
                  </a:schemeClr>
                </a:solidFill>
              </a:rPr>
              <a:t>計畫，提供更安全的網路交易。</a:t>
            </a:r>
            <a:endParaRPr lang="en-US" altLang="zh-TW" sz="2700" dirty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endParaRPr lang="en-US" altLang="zh-TW" sz="2300" dirty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4">
                  <a:lumMod val="75000"/>
                </a:schemeClr>
              </a:buClr>
            </a:pPr>
            <a:endParaRPr lang="en-US" altLang="zh-TW" sz="23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13690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077072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449457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060848"/>
            <a:ext cx="50350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96944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4"/>
          <p:cNvSpPr txBox="1">
            <a:spLocks/>
          </p:cNvSpPr>
          <p:nvPr/>
        </p:nvSpPr>
        <p:spPr>
          <a:xfrm>
            <a:off x="2843808" y="2996952"/>
            <a:ext cx="5256584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500" b="1" dirty="0" smtClean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測試花道家服務、品質及效率</a:t>
            </a:r>
            <a:endParaRPr kumimoji="0" lang="zh-TW" altLang="en-US" sz="55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670" y="4437112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1645">
            <a:off x="1986135" y="3074266"/>
            <a:ext cx="11715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4"/>
          <p:cNvSpPr txBox="1">
            <a:spLocks/>
          </p:cNvSpPr>
          <p:nvPr/>
        </p:nvSpPr>
        <p:spPr>
          <a:xfrm>
            <a:off x="1691680" y="5733256"/>
            <a:ext cx="2088232" cy="4404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5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5</a:t>
            </a:r>
            <a:r>
              <a:rPr lang="zh-TW" altLang="en-US" sz="15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朵海芋</a:t>
            </a:r>
            <a:r>
              <a:rPr lang="en-US" altLang="zh-TW" sz="15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19cm</a:t>
            </a:r>
            <a:r>
              <a:rPr lang="zh-TW" altLang="en-US" sz="15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*</a:t>
            </a:r>
            <a:r>
              <a:rPr lang="en-US" altLang="zh-TW" sz="15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13cm</a:t>
            </a:r>
            <a:r>
              <a:rPr lang="zh-TW" altLang="en-US" sz="15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*</a:t>
            </a:r>
            <a:r>
              <a:rPr lang="en-US" altLang="zh-TW" sz="15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65cm</a:t>
            </a:r>
            <a:endParaRPr kumimoji="0" lang="zh-TW" altLang="en-US" sz="1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324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36480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810375" y="2871351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zh-TW" alt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484784"/>
            <a:ext cx="184255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348880"/>
            <a:ext cx="188821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708920"/>
            <a:ext cx="1841974" cy="12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6670" y="4437112"/>
            <a:ext cx="270733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861048"/>
            <a:ext cx="1833569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689</Words>
  <Application>Microsoft Office PowerPoint</Application>
  <PresentationFormat>如螢幕大小 (4:3)</PresentationFormat>
  <Paragraphs>108</Paragraphs>
  <Slides>23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電子商務    花道家個案討論</vt:lpstr>
      <vt:lpstr>投影片 2</vt:lpstr>
      <vt:lpstr>花道家簡介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</vt:vector>
  </TitlesOfParts>
  <Company>Dragon5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TIGER-XP</dc:creator>
  <cp:lastModifiedBy>TIGER-XP</cp:lastModifiedBy>
  <cp:revision>123</cp:revision>
  <dcterms:created xsi:type="dcterms:W3CDTF">2013-04-11T07:18:53Z</dcterms:created>
  <dcterms:modified xsi:type="dcterms:W3CDTF">2013-04-24T18:09:43Z</dcterms:modified>
</cp:coreProperties>
</file>