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256" r:id="rId2"/>
    <p:sldId id="261" r:id="rId3"/>
    <p:sldId id="262" r:id="rId4"/>
    <p:sldId id="260" r:id="rId5"/>
    <p:sldId id="263"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99" d="100"/>
          <a:sy n="99" d="100"/>
        </p:scale>
        <p:origin x="208" y="-8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notesMaster" Target="notesMasters/notesMaster1.xml"/><Relationship Id="rId8" Type="http://schemas.openxmlformats.org/officeDocument/2006/relationships/printerSettings" Target="printerSettings/printerSettings1.bin"/><Relationship Id="rId9" Type="http://schemas.openxmlformats.org/officeDocument/2006/relationships/presProps" Target="presProps.xml"/><Relationship Id="rId1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38D5FC-B754-CF44-A3FD-D3E069FAB6B5}" type="datetimeFigureOut">
              <a:rPr kumimoji="1" lang="zh-TW" altLang="en-US" smtClean="0"/>
              <a:t>14/11/19</a:t>
            </a:fld>
            <a:endParaRPr kumimoji="1" lang="zh-TW" altLang="en-US"/>
          </a:p>
        </p:txBody>
      </p:sp>
      <p:sp>
        <p:nvSpPr>
          <p:cNvPr id="4" name="投影片影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zh-TW" altLang="en-US" smtClean="0"/>
              <a:t>按一下以編輯母片文字樣式</a:t>
            </a:r>
          </a:p>
          <a:p>
            <a:pPr lvl="1"/>
            <a:r>
              <a:rPr kumimoji="1" lang="zh-TW" altLang="en-US" smtClean="0"/>
              <a:t>第二層</a:t>
            </a:r>
          </a:p>
          <a:p>
            <a:pPr lvl="2"/>
            <a:r>
              <a:rPr kumimoji="1" lang="zh-TW" altLang="en-US" smtClean="0"/>
              <a:t>第三層</a:t>
            </a:r>
          </a:p>
          <a:p>
            <a:pPr lvl="3"/>
            <a:r>
              <a:rPr kumimoji="1" lang="zh-TW" altLang="en-US" smtClean="0"/>
              <a:t>第四層</a:t>
            </a:r>
          </a:p>
          <a:p>
            <a:pPr lvl="4"/>
            <a:r>
              <a:rPr kumimoji="1" lang="zh-TW" altLang="en-US" smtClean="0"/>
              <a:t>第五層</a:t>
            </a:r>
            <a:endParaRPr kumimoji="1"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D64438-89BF-174C-9B48-F76D702664DE}" type="slidenum">
              <a:rPr kumimoji="1" lang="zh-TW" altLang="en-US" smtClean="0"/>
              <a:t>‹#›</a:t>
            </a:fld>
            <a:endParaRPr kumimoji="1" lang="zh-TW" altLang="en-US"/>
          </a:p>
        </p:txBody>
      </p:sp>
    </p:spTree>
    <p:extLst>
      <p:ext uri="{BB962C8B-B14F-4D97-AF65-F5344CB8AC3E}">
        <p14:creationId xmlns:p14="http://schemas.microsoft.com/office/powerpoint/2010/main" val="284176698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zh-TW" altLang="en-US" smtClean="0"/>
              <a:t>按一下以編輯母片標題樣式</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按一下以編輯母片子標題樣式</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14/11/19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14/11/19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14/11/19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14/11/19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頭">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6BFECD78-3C8E-49F2-8FAB-59489D168ABB}" type="datetimeFigureOut">
              <a:rPr lang="en-US" smtClean="0"/>
              <a:t>14/11/19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14/11/19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14/11/19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14/11/19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14/11/19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6BFECD78-3C8E-49F2-8FAB-59489D168ABB}" type="datetimeFigureOut">
              <a:rPr lang="en-US" smtClean="0"/>
              <a:t>14/11/19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將圖片拖曳至版面配置區或按一下圖示以新增</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6BFECD78-3C8E-49F2-8FAB-59489D168ABB}" type="datetimeFigureOut">
              <a:rPr lang="en-US" smtClean="0"/>
              <a:t>14/11/19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14/11/19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 Id="rId3"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螢幕快照 2014-11-17 上午11.26.06.png"/>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0" y="0"/>
            <a:ext cx="7900182" cy="5065889"/>
          </a:xfrm>
          <a:prstGeom prst="rect">
            <a:avLst/>
          </a:prstGeom>
        </p:spPr>
      </p:pic>
      <p:sp>
        <p:nvSpPr>
          <p:cNvPr id="7" name="文字方塊 6"/>
          <p:cNvSpPr txBox="1"/>
          <p:nvPr/>
        </p:nvSpPr>
        <p:spPr>
          <a:xfrm>
            <a:off x="2652888" y="5235223"/>
            <a:ext cx="6150124" cy="1446550"/>
          </a:xfrm>
          <a:prstGeom prst="rect">
            <a:avLst/>
          </a:prstGeom>
          <a:noFill/>
        </p:spPr>
        <p:txBody>
          <a:bodyPr wrap="none" rtlCol="0">
            <a:spAutoFit/>
          </a:bodyPr>
          <a:lstStyle/>
          <a:p>
            <a:r>
              <a:rPr kumimoji="1" lang="en-US" altLang="zh-TW" sz="8800" b="1" dirty="0" smtClean="0">
                <a:latin typeface="Chalkduster"/>
                <a:cs typeface="Chalkduster"/>
              </a:rPr>
              <a:t>s</a:t>
            </a:r>
            <a:r>
              <a:rPr kumimoji="1" lang="en-US" altLang="zh-TW" sz="8800" b="1" dirty="0" smtClean="0">
                <a:latin typeface="Chalkduster"/>
                <a:cs typeface="Chalkduster"/>
              </a:rPr>
              <a:t>tarbucks</a:t>
            </a:r>
            <a:endParaRPr kumimoji="1" lang="zh-TW" altLang="en-US" sz="8800" b="1" dirty="0">
              <a:latin typeface="Chalkduster"/>
              <a:cs typeface="Chalkduster"/>
            </a:endParaRPr>
          </a:p>
        </p:txBody>
      </p:sp>
      <p:sp>
        <p:nvSpPr>
          <p:cNvPr id="8" name="文字方塊 7"/>
          <p:cNvSpPr txBox="1"/>
          <p:nvPr/>
        </p:nvSpPr>
        <p:spPr>
          <a:xfrm>
            <a:off x="436192" y="5235223"/>
            <a:ext cx="2637029" cy="646331"/>
          </a:xfrm>
          <a:prstGeom prst="rect">
            <a:avLst/>
          </a:prstGeom>
          <a:noFill/>
        </p:spPr>
        <p:txBody>
          <a:bodyPr wrap="none" rtlCol="0">
            <a:spAutoFit/>
          </a:bodyPr>
          <a:lstStyle/>
          <a:p>
            <a:r>
              <a:rPr kumimoji="1" lang="zh-TW" altLang="en-US" dirty="0" smtClean="0">
                <a:latin typeface="HanziPen TC Regular"/>
                <a:ea typeface="微軟正黑體"/>
                <a:cs typeface="HanziPen TC Regular"/>
              </a:rPr>
              <a:t>進圖三</a:t>
            </a:r>
            <a:r>
              <a:rPr kumimoji="1" lang="en-US" altLang="zh-TW" dirty="0" smtClean="0">
                <a:latin typeface="HanziPen TC Regular"/>
                <a:ea typeface="微軟正黑體"/>
                <a:cs typeface="HanziPen TC Regular"/>
              </a:rPr>
              <a:t>10150841</a:t>
            </a:r>
            <a:r>
              <a:rPr kumimoji="1" lang="zh-TW" altLang="en-US" dirty="0" smtClean="0">
                <a:latin typeface="HanziPen TC Regular"/>
                <a:ea typeface="微軟正黑體"/>
                <a:cs typeface="HanziPen TC Regular"/>
              </a:rPr>
              <a:t>林宛儒</a:t>
            </a:r>
            <a:r>
              <a:rPr kumimoji="1" lang="en-US" altLang="zh-TW" dirty="0" smtClean="0"/>
              <a:t/>
            </a:r>
            <a:br>
              <a:rPr kumimoji="1" lang="en-US" altLang="zh-TW" dirty="0" smtClean="0"/>
            </a:br>
            <a:endParaRPr kumimoji="1" lang="en-US" altLang="zh-TW" dirty="0" smtClean="0"/>
          </a:p>
        </p:txBody>
      </p:sp>
      <p:sp>
        <p:nvSpPr>
          <p:cNvPr id="9" name="矩形 8"/>
          <p:cNvSpPr/>
          <p:nvPr/>
        </p:nvSpPr>
        <p:spPr>
          <a:xfrm>
            <a:off x="0" y="0"/>
            <a:ext cx="4572000" cy="461665"/>
          </a:xfrm>
          <a:prstGeom prst="rect">
            <a:avLst/>
          </a:prstGeom>
        </p:spPr>
        <p:txBody>
          <a:bodyPr>
            <a:spAutoFit/>
          </a:bodyPr>
          <a:lstStyle/>
          <a:p>
            <a:r>
              <a:rPr lang="zh-TW" altLang="zh-TW" sz="1200" dirty="0">
                <a:solidFill>
                  <a:schemeClr val="accent6">
                    <a:lumMod val="50000"/>
                  </a:schemeClr>
                </a:solidFill>
                <a:latin typeface="微軟正黑體"/>
                <a:ea typeface="微軟正黑體"/>
                <a:cs typeface="微軟正黑體"/>
              </a:rPr>
              <a:t>統一星巴克由美國</a:t>
            </a:r>
            <a:r>
              <a:rPr lang="en-US" altLang="zh-TW" sz="1200" dirty="0">
                <a:solidFill>
                  <a:schemeClr val="accent6">
                    <a:lumMod val="50000"/>
                  </a:schemeClr>
                </a:solidFill>
                <a:latin typeface="微軟正黑體"/>
                <a:ea typeface="微軟正黑體"/>
                <a:cs typeface="微軟正黑體"/>
              </a:rPr>
              <a:t> Starbucks Coffee International </a:t>
            </a:r>
            <a:r>
              <a:rPr lang="zh-TW" altLang="zh-TW" sz="1200" dirty="0">
                <a:solidFill>
                  <a:schemeClr val="accent6">
                    <a:lumMod val="50000"/>
                  </a:schemeClr>
                </a:solidFill>
                <a:latin typeface="微軟正黑體"/>
                <a:ea typeface="微軟正黑體"/>
                <a:cs typeface="微軟正黑體"/>
              </a:rPr>
              <a:t>與台灣統一集團的統一企業、統一超商三家公司合資成立。</a:t>
            </a:r>
            <a:endParaRPr lang="zh-TW" altLang="zh-TW" sz="1200" dirty="0">
              <a:solidFill>
                <a:schemeClr val="accent6">
                  <a:lumMod val="50000"/>
                </a:schemeClr>
              </a:solidFill>
              <a:latin typeface="微軟正黑體"/>
              <a:ea typeface="微軟正黑體"/>
              <a:cs typeface="微軟正黑體"/>
            </a:endParaRPr>
          </a:p>
        </p:txBody>
      </p:sp>
    </p:spTree>
    <p:extLst>
      <p:ext uri="{BB962C8B-B14F-4D97-AF65-F5344CB8AC3E}">
        <p14:creationId xmlns:p14="http://schemas.microsoft.com/office/powerpoint/2010/main" val="272089532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descr="pKCZpqKWkaeVp6U.jpg"/>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2001635" y="513108"/>
            <a:ext cx="4940072" cy="5651442"/>
          </a:xfrm>
          <a:prstGeom prst="rect">
            <a:avLst/>
          </a:prstGeom>
        </p:spPr>
      </p:pic>
      <p:sp>
        <p:nvSpPr>
          <p:cNvPr id="7" name="矩形 6"/>
          <p:cNvSpPr/>
          <p:nvPr/>
        </p:nvSpPr>
        <p:spPr>
          <a:xfrm>
            <a:off x="6941053" y="819460"/>
            <a:ext cx="1859767" cy="2462213"/>
          </a:xfrm>
          <a:prstGeom prst="rect">
            <a:avLst/>
          </a:prstGeom>
        </p:spPr>
        <p:txBody>
          <a:bodyPr wrap="square">
            <a:spAutoFit/>
          </a:bodyPr>
          <a:lstStyle/>
          <a:p>
            <a:r>
              <a:rPr lang="zh-TW" altLang="zh-TW" sz="1400" dirty="0">
                <a:latin typeface="Arial" charset="0"/>
                <a:ea typeface="微軟正黑體" charset="0"/>
              </a:rPr>
              <a:t>星巴克的</a:t>
            </a:r>
            <a:r>
              <a:rPr lang="en-US" altLang="zh-TW" sz="1400" dirty="0">
                <a:latin typeface="Arial" charset="0"/>
                <a:ea typeface="微軟正黑體" charset="0"/>
              </a:rPr>
              <a:t>logo</a:t>
            </a:r>
            <a:r>
              <a:rPr lang="zh-TW" altLang="zh-TW" sz="1400" dirty="0">
                <a:latin typeface="Arial" charset="0"/>
                <a:ea typeface="微軟正黑體" charset="0"/>
              </a:rPr>
              <a:t>同時也</a:t>
            </a:r>
            <a:r>
              <a:rPr lang="zh-TW" altLang="en-US" sz="1400" dirty="0">
                <a:latin typeface="Arial" charset="0"/>
                <a:ea typeface="微軟正黑體" charset="0"/>
              </a:rPr>
              <a:t>代</a:t>
            </a:r>
            <a:r>
              <a:rPr lang="zh-TW" altLang="zh-TW" sz="1400" dirty="0">
                <a:latin typeface="Arial" charset="0"/>
                <a:ea typeface="微軟正黑體" charset="0"/>
              </a:rPr>
              <a:t>表著一種服務的類型，她強調星巴克</a:t>
            </a:r>
            <a:r>
              <a:rPr lang="zh-TW" altLang="zh-TW" sz="1400" dirty="0">
                <a:solidFill>
                  <a:srgbClr val="FFC000"/>
                </a:solidFill>
                <a:latin typeface="Arial" charset="0"/>
                <a:ea typeface="微軟正黑體" charset="0"/>
              </a:rPr>
              <a:t>不僅是賣咖啡給客人，也銷售對客人的「服務」</a:t>
            </a:r>
            <a:r>
              <a:rPr lang="zh-TW" altLang="zh-TW" sz="1400" dirty="0" smtClean="0">
                <a:latin typeface="Arial" charset="0"/>
                <a:ea typeface="微軟正黑體" charset="0"/>
              </a:rPr>
              <a:t>。</a:t>
            </a:r>
            <a:endParaRPr lang="en-US" altLang="zh-TW" sz="1400" dirty="0" smtClean="0">
              <a:latin typeface="Arial" charset="0"/>
              <a:ea typeface="微軟正黑體" charset="0"/>
            </a:endParaRPr>
          </a:p>
          <a:p>
            <a:endParaRPr lang="en-US" altLang="zh-TW" sz="1400" dirty="0">
              <a:latin typeface="Arial" charset="0"/>
              <a:ea typeface="微軟正黑體" charset="0"/>
            </a:endParaRPr>
          </a:p>
          <a:p>
            <a:r>
              <a:rPr lang="zh-TW" altLang="zh-TW" sz="1400" dirty="0" smtClean="0">
                <a:latin typeface="Arial" charset="0"/>
                <a:ea typeface="微軟正黑體" charset="0"/>
              </a:rPr>
              <a:t>星</a:t>
            </a:r>
            <a:r>
              <a:rPr lang="zh-TW" altLang="zh-TW" sz="1400" dirty="0">
                <a:latin typeface="Arial" charset="0"/>
                <a:ea typeface="微軟正黑體" charset="0"/>
              </a:rPr>
              <a:t>巴克的</a:t>
            </a:r>
            <a:r>
              <a:rPr lang="en-US" altLang="zh-TW" sz="1400" dirty="0">
                <a:latin typeface="Arial" charset="0"/>
                <a:ea typeface="微軟正黑體" charset="0"/>
              </a:rPr>
              <a:t>logo</a:t>
            </a:r>
            <a:r>
              <a:rPr lang="zh-TW" altLang="zh-TW" sz="1400" dirty="0">
                <a:latin typeface="Arial" charset="0"/>
                <a:ea typeface="微軟正黑體" charset="0"/>
              </a:rPr>
              <a:t>同時也代表著她們的企業文化，影響著星巴克裡所有人的想法</a:t>
            </a:r>
            <a:r>
              <a:rPr lang="zh-TW" altLang="en-US" sz="1400" dirty="0">
                <a:latin typeface="Arial" charset="0"/>
                <a:ea typeface="微軟正黑體" charset="0"/>
              </a:rPr>
              <a:t>。</a:t>
            </a:r>
            <a:endParaRPr lang="en-US" altLang="zh-TW" sz="1400" dirty="0">
              <a:latin typeface="Arial" charset="0"/>
              <a:ea typeface="微軟正黑體" charset="0"/>
            </a:endParaRPr>
          </a:p>
        </p:txBody>
      </p:sp>
      <p:sp>
        <p:nvSpPr>
          <p:cNvPr id="9" name="矩形 8"/>
          <p:cNvSpPr/>
          <p:nvPr/>
        </p:nvSpPr>
        <p:spPr>
          <a:xfrm>
            <a:off x="156355" y="624572"/>
            <a:ext cx="1781135" cy="5539977"/>
          </a:xfrm>
          <a:prstGeom prst="rect">
            <a:avLst/>
          </a:prstGeom>
        </p:spPr>
        <p:txBody>
          <a:bodyPr wrap="square">
            <a:spAutoFit/>
          </a:bodyPr>
          <a:lstStyle/>
          <a:p>
            <a:r>
              <a:rPr lang="zh-TW" altLang="en-US" b="1" dirty="0" smtClean="0">
                <a:solidFill>
                  <a:srgbClr val="008000"/>
                </a:solidFill>
                <a:latin typeface="微軟正黑體"/>
                <a:ea typeface="微軟正黑體"/>
                <a:cs typeface="微軟正黑體"/>
              </a:rPr>
              <a:t>行銷策略：</a:t>
            </a:r>
            <a:endParaRPr lang="en-US" altLang="zh-TW" b="1" dirty="0" smtClean="0">
              <a:solidFill>
                <a:srgbClr val="008000"/>
              </a:solidFill>
              <a:latin typeface="微軟正黑體"/>
              <a:ea typeface="微軟正黑體"/>
              <a:cs typeface="微軟正黑體"/>
            </a:endParaRPr>
          </a:p>
          <a:p>
            <a:endParaRPr lang="zh-TW" altLang="zh-TW" sz="1400" dirty="0">
              <a:solidFill>
                <a:srgbClr val="008000"/>
              </a:solidFill>
              <a:latin typeface="微軟正黑體"/>
              <a:ea typeface="微軟正黑體"/>
              <a:cs typeface="微軟正黑體"/>
            </a:endParaRPr>
          </a:p>
          <a:p>
            <a:r>
              <a:rPr lang="zh-TW" altLang="zh-TW" sz="1400" dirty="0" smtClean="0">
                <a:solidFill>
                  <a:srgbClr val="FFFF00"/>
                </a:solidFill>
                <a:latin typeface="微軟正黑體"/>
                <a:ea typeface="微軟正黑體"/>
                <a:cs typeface="微軟正黑體"/>
              </a:rPr>
              <a:t>事業定義</a:t>
            </a:r>
            <a:r>
              <a:rPr lang="en-US" altLang="zh-TW" sz="1400" dirty="0" smtClean="0">
                <a:latin typeface="微軟正黑體"/>
                <a:ea typeface="微軟正黑體"/>
                <a:cs typeface="微軟正黑體"/>
              </a:rPr>
              <a:t>-</a:t>
            </a:r>
            <a:r>
              <a:rPr lang="zh-TW" altLang="zh-TW" sz="1400" dirty="0" smtClean="0">
                <a:latin typeface="微軟正黑體"/>
                <a:ea typeface="微軟正黑體"/>
                <a:cs typeface="微軟正黑體"/>
              </a:rPr>
              <a:t>以</a:t>
            </a:r>
            <a:r>
              <a:rPr lang="zh-TW" altLang="zh-TW" sz="1400" dirty="0">
                <a:latin typeface="微軟正黑體"/>
                <a:ea typeface="微軟正黑體"/>
                <a:cs typeface="微軟正黑體"/>
              </a:rPr>
              <a:t>消費者為導向，透過熱情的門市夥伴以及專業的咖啡知識，提供重視生活與咖啡品質的顧客在家與辦公室之外的第三個生活空間，來體驗星巴克的特有文化</a:t>
            </a:r>
            <a:r>
              <a:rPr lang="zh-TW" altLang="zh-TW" sz="1400" dirty="0" smtClean="0">
                <a:latin typeface="微軟正黑體"/>
                <a:ea typeface="微軟正黑體"/>
                <a:cs typeface="微軟正黑體"/>
              </a:rPr>
              <a:t>。</a:t>
            </a:r>
            <a:endParaRPr lang="en-US" altLang="zh-TW" sz="1400" dirty="0" smtClean="0">
              <a:latin typeface="微軟正黑體"/>
              <a:ea typeface="微軟正黑體"/>
              <a:cs typeface="微軟正黑體"/>
            </a:endParaRPr>
          </a:p>
          <a:p>
            <a:endParaRPr lang="zh-TW" altLang="zh-TW" sz="1400" dirty="0">
              <a:latin typeface="微軟正黑體"/>
              <a:ea typeface="微軟正黑體"/>
              <a:cs typeface="微軟正黑體"/>
            </a:endParaRPr>
          </a:p>
          <a:p>
            <a:r>
              <a:rPr lang="zh-TW" altLang="zh-TW" sz="1400" dirty="0" smtClean="0">
                <a:solidFill>
                  <a:srgbClr val="FFFF00"/>
                </a:solidFill>
                <a:latin typeface="微軟正黑體"/>
                <a:ea typeface="微軟正黑體"/>
                <a:cs typeface="微軟正黑體"/>
              </a:rPr>
              <a:t>價值觀</a:t>
            </a:r>
            <a:r>
              <a:rPr lang="en-US" altLang="zh-TW" sz="1400" dirty="0" smtClean="0">
                <a:latin typeface="微軟正黑體"/>
                <a:ea typeface="微軟正黑體"/>
                <a:cs typeface="微軟正黑體"/>
              </a:rPr>
              <a:t>-</a:t>
            </a:r>
            <a:r>
              <a:rPr lang="zh-TW" altLang="zh-TW" sz="1400" dirty="0" smtClean="0">
                <a:latin typeface="微軟正黑體"/>
                <a:ea typeface="微軟正黑體"/>
                <a:cs typeface="微軟正黑體"/>
              </a:rPr>
              <a:t>強調夥伴服務與</a:t>
            </a:r>
            <a:r>
              <a:rPr lang="zh-TW" altLang="zh-TW" sz="1400" dirty="0">
                <a:latin typeface="微軟正黑體"/>
                <a:ea typeface="微軟正黑體"/>
                <a:cs typeface="微軟正黑體"/>
              </a:rPr>
              <a:t>品質要求，尊重顧客與員工，堅持採購全球最好的咖啡豆烘焙製作。</a:t>
            </a:r>
          </a:p>
          <a:p>
            <a:r>
              <a:rPr lang="en-US" altLang="zh-TW" sz="1400" dirty="0">
                <a:latin typeface="微軟正黑體"/>
                <a:ea typeface="微軟正黑體"/>
                <a:cs typeface="微軟正黑體"/>
              </a:rPr>
              <a:t/>
            </a:r>
            <a:br>
              <a:rPr lang="en-US" altLang="zh-TW" sz="1400" dirty="0">
                <a:latin typeface="微軟正黑體"/>
                <a:ea typeface="微軟正黑體"/>
                <a:cs typeface="微軟正黑體"/>
              </a:rPr>
            </a:br>
            <a:r>
              <a:rPr lang="zh-TW" altLang="zh-TW" sz="1400" dirty="0" smtClean="0">
                <a:solidFill>
                  <a:srgbClr val="FFFF00"/>
                </a:solidFill>
                <a:latin typeface="微軟正黑體"/>
                <a:ea typeface="微軟正黑體"/>
                <a:cs typeface="微軟正黑體"/>
              </a:rPr>
              <a:t>行銷目</a:t>
            </a:r>
            <a:r>
              <a:rPr lang="zh-TW" altLang="en-US" sz="1400" dirty="0" smtClean="0">
                <a:solidFill>
                  <a:srgbClr val="FFFF00"/>
                </a:solidFill>
                <a:latin typeface="微軟正黑體"/>
                <a:ea typeface="微軟正黑體"/>
                <a:cs typeface="微軟正黑體"/>
              </a:rPr>
              <a:t>標</a:t>
            </a:r>
            <a:r>
              <a:rPr lang="en-US" altLang="zh-TW" sz="1400" dirty="0" smtClean="0">
                <a:solidFill>
                  <a:srgbClr val="FFFF00"/>
                </a:solidFill>
                <a:latin typeface="微軟正黑體"/>
                <a:ea typeface="微軟正黑體"/>
                <a:cs typeface="微軟正黑體"/>
              </a:rPr>
              <a:t>-</a:t>
            </a:r>
            <a:r>
              <a:rPr lang="zh-TW" altLang="zh-TW" sz="1400" dirty="0" smtClean="0">
                <a:latin typeface="微軟正黑體"/>
                <a:ea typeface="微軟正黑體"/>
                <a:cs typeface="微軟正黑體"/>
              </a:rPr>
              <a:t>提供</a:t>
            </a:r>
            <a:r>
              <a:rPr lang="zh-TW" altLang="zh-TW" sz="1400" dirty="0">
                <a:latin typeface="微軟正黑體"/>
                <a:ea typeface="微軟正黑體"/>
                <a:cs typeface="微軟正黑體"/>
              </a:rPr>
              <a:t>消費者最佳的咖啡產品與最舒適的消費場所，經營Starbucks Coffee 成為當今全球精品咖啡領導品牌。</a:t>
            </a:r>
            <a:r>
              <a:rPr lang="en-US" altLang="zh-TW" sz="1400" dirty="0">
                <a:latin typeface="微軟正黑體"/>
                <a:ea typeface="微軟正黑體"/>
                <a:cs typeface="微軟正黑體"/>
              </a:rPr>
              <a:t/>
            </a:r>
            <a:br>
              <a:rPr lang="en-US" altLang="zh-TW" sz="1400" dirty="0">
                <a:latin typeface="微軟正黑體"/>
                <a:ea typeface="微軟正黑體"/>
                <a:cs typeface="微軟正黑體"/>
              </a:rPr>
            </a:br>
            <a:endParaRPr lang="zh-TW" altLang="zh-TW" sz="1400" dirty="0">
              <a:latin typeface="微軟正黑體"/>
              <a:ea typeface="微軟正黑體"/>
              <a:cs typeface="微軟正黑體"/>
            </a:endParaRPr>
          </a:p>
        </p:txBody>
      </p:sp>
      <p:pic>
        <p:nvPicPr>
          <p:cNvPr id="10" name="圖片 9" descr="20110629105207859_475.png"/>
          <p:cNvPicPr>
            <a:picLocks noChangeAspect="1"/>
          </p:cNvPicPr>
          <p:nvPr/>
        </p:nvPicPr>
        <p:blipFill>
          <a:blip r:embed="rId3">
            <a:alphaModFix amt="37000"/>
            <a:extLst>
              <a:ext uri="{28A0092B-C50C-407E-A947-70E740481C1C}">
                <a14:useLocalDpi xmlns:a14="http://schemas.microsoft.com/office/drawing/2010/main" val="0"/>
              </a:ext>
            </a:extLst>
          </a:blip>
          <a:stretch>
            <a:fillRect/>
          </a:stretch>
        </p:blipFill>
        <p:spPr>
          <a:xfrm>
            <a:off x="7046563" y="3463474"/>
            <a:ext cx="1905000" cy="1905000"/>
          </a:xfrm>
          <a:prstGeom prst="rect">
            <a:avLst/>
          </a:prstGeom>
        </p:spPr>
      </p:pic>
    </p:spTree>
    <p:extLst>
      <p:ext uri="{BB962C8B-B14F-4D97-AF65-F5344CB8AC3E}">
        <p14:creationId xmlns:p14="http://schemas.microsoft.com/office/powerpoint/2010/main" val="71877212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939912" y="359791"/>
            <a:ext cx="2532160" cy="5693865"/>
          </a:xfrm>
          <a:prstGeom prst="rect">
            <a:avLst/>
          </a:prstGeom>
        </p:spPr>
        <p:txBody>
          <a:bodyPr wrap="square">
            <a:spAutoFit/>
          </a:bodyPr>
          <a:lstStyle/>
          <a:p>
            <a:r>
              <a:rPr lang="zh-TW" altLang="zh-TW" sz="1400" dirty="0">
                <a:solidFill>
                  <a:srgbClr val="008000"/>
                </a:solidFill>
                <a:latin typeface="微軟正黑體"/>
                <a:ea typeface="微軟正黑體"/>
                <a:cs typeface="微軟正黑體"/>
              </a:rPr>
              <a:t>名單蒐集：</a:t>
            </a:r>
          </a:p>
          <a:p>
            <a:r>
              <a:rPr lang="en-US" altLang="zh-TW" sz="1400" dirty="0" smtClean="0">
                <a:latin typeface="微軟正黑體"/>
                <a:ea typeface="微軟正黑體"/>
                <a:cs typeface="微軟正黑體"/>
              </a:rPr>
              <a:t>多元化的</a:t>
            </a:r>
            <a:r>
              <a:rPr lang="zh-TW" altLang="zh-TW" sz="1400" dirty="0" smtClean="0">
                <a:latin typeface="微軟正黑體"/>
                <a:ea typeface="微軟正黑體"/>
                <a:cs typeface="微軟正黑體"/>
              </a:rPr>
              <a:t>產品吸引不同層面的消費族群 ，並以創新的概念研發產品，不論男女老幼都能在星巴克找到自己想要的產品。 </a:t>
            </a:r>
            <a:endParaRPr lang="zh-TW" altLang="zh-TW" sz="1400" dirty="0" smtClean="0">
              <a:solidFill>
                <a:srgbClr val="FAC090"/>
              </a:solidFill>
              <a:latin typeface="微軟正黑體"/>
              <a:ea typeface="微軟正黑體"/>
              <a:cs typeface="微軟正黑體"/>
            </a:endParaRPr>
          </a:p>
          <a:p>
            <a:endParaRPr lang="en-US" altLang="zh-TW" sz="1400" dirty="0" smtClean="0">
              <a:solidFill>
                <a:srgbClr val="FAC090"/>
              </a:solidFill>
              <a:latin typeface="微軟正黑體"/>
              <a:ea typeface="微軟正黑體"/>
              <a:cs typeface="微軟正黑體"/>
            </a:endParaRPr>
          </a:p>
          <a:p>
            <a:endParaRPr lang="en-US" altLang="zh-TW" sz="1400" dirty="0" smtClean="0">
              <a:solidFill>
                <a:srgbClr val="FAC090"/>
              </a:solidFill>
              <a:latin typeface="微軟正黑體"/>
              <a:ea typeface="微軟正黑體"/>
              <a:cs typeface="微軟正黑體"/>
            </a:endParaRPr>
          </a:p>
          <a:p>
            <a:r>
              <a:rPr lang="zh-TW" altLang="zh-TW" sz="1400" dirty="0" smtClean="0">
                <a:solidFill>
                  <a:srgbClr val="008000"/>
                </a:solidFill>
                <a:latin typeface="微軟正黑體"/>
                <a:ea typeface="微軟正黑體"/>
                <a:cs typeface="微軟正黑體"/>
              </a:rPr>
              <a:t>目標族群分析：</a:t>
            </a:r>
            <a:endParaRPr lang="en-US" altLang="zh-TW" sz="1400" dirty="0" smtClean="0">
              <a:solidFill>
                <a:srgbClr val="008000"/>
              </a:solidFill>
              <a:latin typeface="微軟正黑體"/>
              <a:ea typeface="微軟正黑體"/>
              <a:cs typeface="微軟正黑體"/>
            </a:endParaRPr>
          </a:p>
          <a:p>
            <a:r>
              <a:rPr lang="zh-TW" altLang="zh-TW" sz="1400" dirty="0" smtClean="0">
                <a:latin typeface="微軟正黑體"/>
                <a:ea typeface="微軟正黑體"/>
                <a:cs typeface="微軟正黑體"/>
              </a:rPr>
              <a:t>星巴克消費族群以女性、未婚大學程度、</a:t>
            </a:r>
            <a:r>
              <a:rPr lang="en-US" altLang="zh-TW" sz="1400" dirty="0" smtClean="0">
                <a:latin typeface="微軟正黑體"/>
                <a:ea typeface="微軟正黑體"/>
                <a:cs typeface="微軟正黑體"/>
              </a:rPr>
              <a:t>21</a:t>
            </a:r>
            <a:r>
              <a:rPr lang="zh-TW" altLang="zh-TW" sz="1400" dirty="0" smtClean="0">
                <a:latin typeface="微軟正黑體"/>
                <a:ea typeface="微軟正黑體"/>
                <a:cs typeface="微軟正黑體"/>
              </a:rPr>
              <a:t>～</a:t>
            </a:r>
            <a:r>
              <a:rPr lang="en-US" altLang="zh-TW" sz="1400" dirty="0" smtClean="0">
                <a:latin typeface="微軟正黑體"/>
                <a:ea typeface="微軟正黑體"/>
                <a:cs typeface="微軟正黑體"/>
              </a:rPr>
              <a:t>30 </a:t>
            </a:r>
            <a:r>
              <a:rPr lang="zh-TW" altLang="zh-TW" sz="1400" dirty="0" smtClean="0">
                <a:latin typeface="微軟正黑體"/>
                <a:ea typeface="微軟正黑體"/>
                <a:cs typeface="微軟正黑體"/>
              </a:rPr>
              <a:t>歲之上班族與學生族群居多。</a:t>
            </a:r>
            <a:endParaRPr lang="en-US" altLang="zh-TW" sz="1400" dirty="0" smtClean="0">
              <a:latin typeface="微軟正黑體"/>
              <a:ea typeface="微軟正黑體"/>
              <a:cs typeface="微軟正黑體"/>
            </a:endParaRPr>
          </a:p>
          <a:p>
            <a:endParaRPr lang="zh-TW" altLang="zh-TW" sz="1400" dirty="0">
              <a:latin typeface="微軟正黑體"/>
              <a:ea typeface="微軟正黑體"/>
              <a:cs typeface="微軟正黑體"/>
            </a:endParaRPr>
          </a:p>
          <a:p>
            <a:r>
              <a:rPr lang="en-US" altLang="zh-TW" sz="1400" dirty="0">
                <a:latin typeface="微軟正黑體"/>
                <a:ea typeface="微軟正黑體"/>
                <a:cs typeface="微軟正黑體"/>
              </a:rPr>
              <a:t/>
            </a:r>
            <a:br>
              <a:rPr lang="en-US" altLang="zh-TW" sz="1400" dirty="0">
                <a:latin typeface="微軟正黑體"/>
                <a:ea typeface="微軟正黑體"/>
                <a:cs typeface="微軟正黑體"/>
              </a:rPr>
            </a:br>
            <a:r>
              <a:rPr lang="zh-TW" altLang="zh-TW" sz="1400" dirty="0" smtClean="0">
                <a:solidFill>
                  <a:srgbClr val="008000"/>
                </a:solidFill>
                <a:latin typeface="微軟正黑體"/>
                <a:ea typeface="微軟正黑體"/>
                <a:cs typeface="微軟正黑體"/>
              </a:rPr>
              <a:t>行銷訊息：</a:t>
            </a:r>
            <a:endParaRPr lang="en-US" altLang="zh-TW" sz="1400" dirty="0" smtClean="0">
              <a:solidFill>
                <a:srgbClr val="008000"/>
              </a:solidFill>
              <a:latin typeface="微軟正黑體"/>
              <a:ea typeface="微軟正黑體"/>
              <a:cs typeface="微軟正黑體"/>
            </a:endParaRPr>
          </a:p>
          <a:p>
            <a:r>
              <a:rPr lang="zh-TW" altLang="zh-TW" sz="1400" dirty="0" smtClean="0">
                <a:latin typeface="微軟正黑體"/>
                <a:ea typeface="微軟正黑體"/>
                <a:cs typeface="微軟正黑體"/>
              </a:rPr>
              <a:t>利用社</a:t>
            </a:r>
            <a:r>
              <a:rPr lang="zh-TW" altLang="zh-TW" sz="1400" dirty="0">
                <a:latin typeface="微軟正黑體"/>
                <a:ea typeface="微軟正黑體"/>
                <a:cs typeface="微軟正黑體"/>
              </a:rPr>
              <a:t>群網絡、影片分享、照片分享來與消費者互動交流，透過這些平台得知消費者的消費方向消費需求，以照片及資訊分享的方式使星巴克的品牌成為潮流趨勢，也利用這些平台來推動一些促銷活動，例如飲品買一送一或是商品</a:t>
            </a:r>
            <a:r>
              <a:rPr lang="en-US" altLang="zh-TW" sz="1400" dirty="0">
                <a:latin typeface="微軟正黑體"/>
                <a:ea typeface="微軟正黑體"/>
                <a:cs typeface="微軟正黑體"/>
              </a:rPr>
              <a:t>85</a:t>
            </a:r>
            <a:r>
              <a:rPr lang="zh-TW" altLang="zh-TW" sz="1400" dirty="0">
                <a:latin typeface="微軟正黑體"/>
                <a:ea typeface="微軟正黑體"/>
                <a:cs typeface="微軟正黑體"/>
              </a:rPr>
              <a:t>折的活動，這些活動經常造就大排長龍的情形。星巴克的品牌形象建立在公司與消費者之間的信賴與喜愛。</a:t>
            </a:r>
          </a:p>
        </p:txBody>
      </p:sp>
      <p:pic>
        <p:nvPicPr>
          <p:cNvPr id="8" name="圖片 7" descr="hKFCoEU.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395102">
            <a:off x="1889446" y="201358"/>
            <a:ext cx="3627102" cy="5560041"/>
          </a:xfrm>
          <a:prstGeom prst="rect">
            <a:avLst/>
          </a:prstGeom>
        </p:spPr>
      </p:pic>
      <p:pic>
        <p:nvPicPr>
          <p:cNvPr id="7" name="圖片 6" descr="sb_ep_20141113-2_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475380">
            <a:off x="486210" y="2745126"/>
            <a:ext cx="4332996" cy="2780020"/>
          </a:xfrm>
          <a:prstGeom prst="rect">
            <a:avLst/>
          </a:prstGeom>
        </p:spPr>
      </p:pic>
    </p:spTree>
    <p:extLst>
      <p:ext uri="{BB962C8B-B14F-4D97-AF65-F5344CB8AC3E}">
        <p14:creationId xmlns:p14="http://schemas.microsoft.com/office/powerpoint/2010/main" val="333644082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圖片 14" descr="螢幕快照 2014-11-20 上午11.39.2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3769" y="64140"/>
            <a:ext cx="5448300" cy="6184900"/>
          </a:xfrm>
          <a:prstGeom prst="rect">
            <a:avLst/>
          </a:prstGeom>
        </p:spPr>
      </p:pic>
      <p:pic>
        <p:nvPicPr>
          <p:cNvPr id="13" name="圖片 12" descr="sb_ep_20141113-2_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42" y="1776295"/>
            <a:ext cx="3072427" cy="3226501"/>
          </a:xfrm>
          <a:prstGeom prst="rect">
            <a:avLst/>
          </a:prstGeom>
        </p:spPr>
      </p:pic>
      <p:sp>
        <p:nvSpPr>
          <p:cNvPr id="9" name="矩形 8"/>
          <p:cNvSpPr/>
          <p:nvPr/>
        </p:nvSpPr>
        <p:spPr>
          <a:xfrm>
            <a:off x="0" y="5259349"/>
            <a:ext cx="3089465" cy="1200329"/>
          </a:xfrm>
          <a:prstGeom prst="rect">
            <a:avLst/>
          </a:prstGeom>
        </p:spPr>
        <p:txBody>
          <a:bodyPr wrap="square">
            <a:spAutoFit/>
          </a:bodyPr>
          <a:lstStyle/>
          <a:p>
            <a:pPr fontAlgn="base"/>
            <a:r>
              <a:rPr lang="zh-TW" altLang="en-US" sz="1200" dirty="0" smtClean="0">
                <a:solidFill>
                  <a:srgbClr val="008000"/>
                </a:solidFill>
                <a:latin typeface="微軟正黑體"/>
                <a:ea typeface="微軟正黑體"/>
                <a:cs typeface="微軟正黑體"/>
              </a:rPr>
              <a:t>名單</a:t>
            </a:r>
            <a:r>
              <a:rPr lang="zh-TW" altLang="en-US" sz="1200" dirty="0">
                <a:solidFill>
                  <a:srgbClr val="008000"/>
                </a:solidFill>
                <a:latin typeface="微軟正黑體"/>
                <a:ea typeface="微軟正黑體"/>
                <a:cs typeface="微軟正黑體"/>
              </a:rPr>
              <a:t>蒐集</a:t>
            </a:r>
            <a:r>
              <a:rPr lang="en-US" altLang="zh-TW" sz="1200" dirty="0" smtClean="0">
                <a:solidFill>
                  <a:srgbClr val="008000"/>
                </a:solidFill>
                <a:latin typeface="微軟正黑體"/>
                <a:ea typeface="微軟正黑體"/>
                <a:cs typeface="微軟正黑體"/>
              </a:rPr>
              <a:t>︰</a:t>
            </a:r>
            <a:r>
              <a:rPr lang="zh-TW" altLang="en-US" sz="1200" dirty="0" smtClean="0">
                <a:solidFill>
                  <a:schemeClr val="tx1">
                    <a:lumMod val="95000"/>
                  </a:schemeClr>
                </a:solidFill>
                <a:latin typeface="微軟正黑體"/>
                <a:ea typeface="微軟正黑體"/>
                <a:cs typeface="微軟正黑體"/>
              </a:rPr>
              <a:t>主動線上訂閱星巴克電子報的人、或是會員</a:t>
            </a:r>
            <a:r>
              <a:rPr lang="zh-TW" altLang="en-US" sz="1200" dirty="0" smtClean="0">
                <a:solidFill>
                  <a:schemeClr val="tx1">
                    <a:lumMod val="95000"/>
                  </a:schemeClr>
                </a:solidFill>
                <a:latin typeface="微軟正黑體"/>
                <a:ea typeface="微軟正黑體"/>
                <a:cs typeface="微軟正黑體"/>
              </a:rPr>
              <a:t>。</a:t>
            </a:r>
            <a:endParaRPr lang="en-US" altLang="zh-TW" sz="1200" dirty="0" smtClean="0">
              <a:solidFill>
                <a:schemeClr val="tx1">
                  <a:lumMod val="95000"/>
                </a:schemeClr>
              </a:solidFill>
              <a:latin typeface="微軟正黑體"/>
              <a:ea typeface="微軟正黑體"/>
              <a:cs typeface="微軟正黑體"/>
            </a:endParaRPr>
          </a:p>
          <a:p>
            <a:pPr fontAlgn="base"/>
            <a:r>
              <a:rPr lang="zh-TW" altLang="en-US" sz="1200" dirty="0" smtClean="0">
                <a:solidFill>
                  <a:srgbClr val="008000"/>
                </a:solidFill>
                <a:latin typeface="微軟正黑體"/>
                <a:ea typeface="微軟正黑體"/>
                <a:cs typeface="微軟正黑體"/>
              </a:rPr>
              <a:t>寄件人名稱</a:t>
            </a:r>
            <a:r>
              <a:rPr lang="en-US" altLang="zh-TW" sz="1200" dirty="0" smtClean="0">
                <a:solidFill>
                  <a:srgbClr val="008000"/>
                </a:solidFill>
                <a:latin typeface="微軟正黑體"/>
                <a:ea typeface="微軟正黑體"/>
                <a:cs typeface="微軟正黑體"/>
              </a:rPr>
              <a:t>︰</a:t>
            </a:r>
            <a:r>
              <a:rPr lang="zh-TW" altLang="en-US" sz="1200" dirty="0" smtClean="0">
                <a:solidFill>
                  <a:schemeClr val="tx1">
                    <a:lumMod val="95000"/>
                  </a:schemeClr>
                </a:solidFill>
                <a:latin typeface="微軟正黑體"/>
                <a:ea typeface="微軟正黑體"/>
                <a:cs typeface="微軟正黑體"/>
              </a:rPr>
              <a:t>統一星巴克</a:t>
            </a:r>
            <a:endParaRPr lang="en-US" altLang="zh-TW" sz="1200" dirty="0" smtClean="0">
              <a:solidFill>
                <a:schemeClr val="tx1">
                  <a:lumMod val="95000"/>
                </a:schemeClr>
              </a:solidFill>
              <a:latin typeface="微軟正黑體"/>
              <a:ea typeface="微軟正黑體"/>
              <a:cs typeface="微軟正黑體"/>
            </a:endParaRPr>
          </a:p>
          <a:p>
            <a:pPr fontAlgn="base"/>
            <a:r>
              <a:rPr lang="zh-TW" altLang="en-US" sz="1200" dirty="0" smtClean="0">
                <a:solidFill>
                  <a:srgbClr val="008000"/>
                </a:solidFill>
                <a:latin typeface="微軟正黑體"/>
                <a:ea typeface="微軟正黑體"/>
                <a:cs typeface="微軟正黑體"/>
              </a:rPr>
              <a:t>郵件主旨：</a:t>
            </a:r>
            <a:r>
              <a:rPr lang="zh-TW" altLang="en-US" sz="1200" dirty="0" smtClean="0">
                <a:solidFill>
                  <a:schemeClr val="tx1">
                    <a:lumMod val="95000"/>
                  </a:schemeClr>
                </a:solidFill>
                <a:latin typeface="微軟正黑體"/>
                <a:ea typeface="微軟正黑體"/>
                <a:cs typeface="微軟正黑體"/>
              </a:rPr>
              <a:t>多以</a:t>
            </a:r>
            <a:r>
              <a:rPr lang="zh-TW" altLang="en-US" sz="1200" dirty="0" smtClean="0">
                <a:solidFill>
                  <a:schemeClr val="tx1">
                    <a:lumMod val="95000"/>
                  </a:schemeClr>
                </a:solidFill>
                <a:latin typeface="微軟正黑體"/>
                <a:ea typeface="微軟正黑體"/>
                <a:cs typeface="微軟正黑體"/>
              </a:rPr>
              <a:t>會員</a:t>
            </a:r>
            <a:r>
              <a:rPr lang="zh-TW" altLang="en-US" sz="1200" dirty="0" smtClean="0">
                <a:solidFill>
                  <a:schemeClr val="tx1">
                    <a:lumMod val="95000"/>
                  </a:schemeClr>
                </a:solidFill>
                <a:latin typeface="微軟正黑體"/>
                <a:ea typeface="微軟正黑體"/>
                <a:cs typeface="微軟正黑體"/>
              </a:rPr>
              <a:t>特惠活動、</a:t>
            </a:r>
            <a:r>
              <a:rPr lang="zh-TW" altLang="en-US" sz="1200" dirty="0" smtClean="0">
                <a:solidFill>
                  <a:schemeClr val="tx1">
                    <a:lumMod val="95000"/>
                  </a:schemeClr>
                </a:solidFill>
                <a:latin typeface="微軟正黑體"/>
                <a:ea typeface="微軟正黑體"/>
                <a:cs typeface="微軟正黑體"/>
              </a:rPr>
              <a:t>節日</a:t>
            </a:r>
            <a:r>
              <a:rPr lang="zh-TW" altLang="en-US" sz="1200" dirty="0" smtClean="0">
                <a:solidFill>
                  <a:schemeClr val="tx1">
                    <a:lumMod val="95000"/>
                  </a:schemeClr>
                </a:solidFill>
                <a:latin typeface="微軟正黑體"/>
                <a:ea typeface="微軟正黑體"/>
                <a:cs typeface="微軟正黑體"/>
              </a:rPr>
              <a:t>為主旨</a:t>
            </a:r>
            <a:endParaRPr lang="en-US" altLang="zh-TW" sz="1200" dirty="0" smtClean="0">
              <a:solidFill>
                <a:schemeClr val="tx1">
                  <a:lumMod val="95000"/>
                </a:schemeClr>
              </a:solidFill>
              <a:latin typeface="微軟正黑體"/>
              <a:ea typeface="微軟正黑體"/>
              <a:cs typeface="微軟正黑體"/>
            </a:endParaRPr>
          </a:p>
          <a:p>
            <a:r>
              <a:rPr lang="zh-TW" altLang="en-US" sz="1200" dirty="0" smtClean="0">
                <a:solidFill>
                  <a:srgbClr val="008000"/>
                </a:solidFill>
                <a:latin typeface="微軟正黑體"/>
                <a:ea typeface="微軟正黑體"/>
                <a:cs typeface="微軟正黑體"/>
              </a:rPr>
              <a:t>發送頻率：</a:t>
            </a:r>
            <a:r>
              <a:rPr lang="zh-TW" altLang="en-US" sz="1200" dirty="0" smtClean="0">
                <a:solidFill>
                  <a:schemeClr val="tx1">
                    <a:lumMod val="95000"/>
                  </a:schemeClr>
                </a:solidFill>
                <a:latin typeface="微軟正黑體"/>
                <a:ea typeface="微軟正黑體"/>
                <a:cs typeface="微軟正黑體"/>
              </a:rPr>
              <a:t>依照每月的活動或是節慶的傳送優惠消息</a:t>
            </a:r>
            <a:r>
              <a:rPr lang="zh-TW" altLang="zh-TW" sz="1200" dirty="0" smtClean="0">
                <a:solidFill>
                  <a:schemeClr val="tx1">
                    <a:lumMod val="95000"/>
                  </a:schemeClr>
                </a:solidFill>
                <a:latin typeface="微軟正黑體"/>
                <a:ea typeface="微軟正黑體"/>
                <a:cs typeface="微軟正黑體"/>
              </a:rPr>
              <a:t>。</a:t>
            </a:r>
            <a:endParaRPr lang="en-US" altLang="zh-TW" sz="1200" dirty="0">
              <a:solidFill>
                <a:schemeClr val="tx1">
                  <a:lumMod val="95000"/>
                </a:schemeClr>
              </a:solidFill>
              <a:latin typeface="微軟正黑體"/>
              <a:ea typeface="微軟正黑體"/>
              <a:cs typeface="微軟正黑體"/>
            </a:endParaRPr>
          </a:p>
        </p:txBody>
      </p:sp>
      <p:pic>
        <p:nvPicPr>
          <p:cNvPr id="11" name="圖片 10" descr="螢幕快照 2014-11-20 上午11.26.35.png"/>
          <p:cNvPicPr>
            <a:picLocks noChangeAspect="1"/>
          </p:cNvPicPr>
          <p:nvPr/>
        </p:nvPicPr>
        <p:blipFill>
          <a:blip r:embed="rId4">
            <a:alphaModFix amt="60000"/>
            <a:extLst>
              <a:ext uri="{28A0092B-C50C-407E-A947-70E740481C1C}">
                <a14:useLocalDpi xmlns:a14="http://schemas.microsoft.com/office/drawing/2010/main" val="0"/>
              </a:ext>
            </a:extLst>
          </a:blip>
          <a:stretch>
            <a:fillRect/>
          </a:stretch>
        </p:blipFill>
        <p:spPr>
          <a:xfrm>
            <a:off x="0" y="947119"/>
            <a:ext cx="6879786" cy="829176"/>
          </a:xfrm>
          <a:prstGeom prst="rect">
            <a:avLst/>
          </a:prstGeom>
        </p:spPr>
      </p:pic>
      <p:pic>
        <p:nvPicPr>
          <p:cNvPr id="12" name="圖片 11" descr="01.png"/>
          <p:cNvPicPr>
            <a:picLocks noChangeAspect="1"/>
          </p:cNvPicPr>
          <p:nvPr/>
        </p:nvPicPr>
        <p:blipFill>
          <a:blip r:embed="rId5">
            <a:alphaModFix amt="74000"/>
            <a:extLst>
              <a:ext uri="{28A0092B-C50C-407E-A947-70E740481C1C}">
                <a14:useLocalDpi xmlns:a14="http://schemas.microsoft.com/office/drawing/2010/main" val="0"/>
              </a:ext>
            </a:extLst>
          </a:blip>
          <a:stretch>
            <a:fillRect/>
          </a:stretch>
        </p:blipFill>
        <p:spPr>
          <a:xfrm>
            <a:off x="-200907" y="1776295"/>
            <a:ext cx="7080693" cy="317435"/>
          </a:xfrm>
          <a:prstGeom prst="rect">
            <a:avLst/>
          </a:prstGeom>
        </p:spPr>
      </p:pic>
      <p:sp>
        <p:nvSpPr>
          <p:cNvPr id="14" name="標題 13"/>
          <p:cNvSpPr>
            <a:spLocks noGrp="1"/>
          </p:cNvSpPr>
          <p:nvPr>
            <p:ph type="title"/>
          </p:nvPr>
        </p:nvSpPr>
        <p:spPr>
          <a:xfrm>
            <a:off x="-713037" y="-28600"/>
            <a:ext cx="5260871" cy="674610"/>
          </a:xfrm>
        </p:spPr>
        <p:txBody>
          <a:bodyPr>
            <a:normAutofit/>
          </a:bodyPr>
          <a:lstStyle/>
          <a:p>
            <a:r>
              <a:rPr kumimoji="1" lang="zh-TW" altLang="en-US" sz="3200" dirty="0">
                <a:solidFill>
                  <a:schemeClr val="tx1">
                    <a:lumMod val="95000"/>
                  </a:schemeClr>
                </a:solidFill>
                <a:latin typeface="微軟正黑體"/>
                <a:ea typeface="微軟正黑體"/>
                <a:cs typeface="微軟正黑體"/>
              </a:rPr>
              <a:t>郵件主旨</a:t>
            </a:r>
            <a:r>
              <a:rPr kumimoji="1" lang="en-US" altLang="zh-TW" sz="3200" dirty="0">
                <a:solidFill>
                  <a:schemeClr val="tx1">
                    <a:lumMod val="95000"/>
                  </a:schemeClr>
                </a:solidFill>
                <a:latin typeface="微軟正黑體"/>
                <a:ea typeface="微軟正黑體"/>
                <a:cs typeface="微軟正黑體"/>
              </a:rPr>
              <a:t>×</a:t>
            </a:r>
            <a:r>
              <a:rPr kumimoji="1" lang="zh-TW" altLang="en-US" sz="3200" dirty="0">
                <a:solidFill>
                  <a:schemeClr val="tx1">
                    <a:lumMod val="95000"/>
                  </a:schemeClr>
                </a:solidFill>
                <a:latin typeface="微軟正黑體"/>
                <a:ea typeface="微軟正黑體"/>
                <a:cs typeface="微軟正黑體"/>
              </a:rPr>
              <a:t>發送頻</a:t>
            </a:r>
            <a:r>
              <a:rPr kumimoji="1" lang="zh-TW" altLang="en-US" sz="3200" dirty="0">
                <a:solidFill>
                  <a:srgbClr val="F2F2F2"/>
                </a:solidFill>
                <a:latin typeface="微軟正黑體"/>
                <a:ea typeface="微軟正黑體"/>
                <a:cs typeface="微軟正黑體"/>
              </a:rPr>
              <a:t>率</a:t>
            </a:r>
            <a:endParaRPr kumimoji="1" lang="zh-TW" altLang="en-US" sz="3200" dirty="0">
              <a:solidFill>
                <a:srgbClr val="F2F2F2"/>
              </a:solidFill>
            </a:endParaRPr>
          </a:p>
        </p:txBody>
      </p:sp>
      <p:sp>
        <p:nvSpPr>
          <p:cNvPr id="16" name="矩形 15"/>
          <p:cNvSpPr/>
          <p:nvPr/>
        </p:nvSpPr>
        <p:spPr>
          <a:xfrm>
            <a:off x="6969590" y="3308472"/>
            <a:ext cx="2024636" cy="1200329"/>
          </a:xfrm>
          <a:prstGeom prst="rect">
            <a:avLst/>
          </a:prstGeom>
          <a:solidFill>
            <a:schemeClr val="bg1">
              <a:alpha val="70000"/>
            </a:schemeClr>
          </a:solidFill>
        </p:spPr>
        <p:txBody>
          <a:bodyPr wrap="square">
            <a:spAutoFit/>
          </a:bodyPr>
          <a:lstStyle/>
          <a:p>
            <a:r>
              <a:rPr lang="en-US" altLang="zh-TW" sz="7200" dirty="0" smtClean="0">
                <a:solidFill>
                  <a:schemeClr val="tx1">
                    <a:lumMod val="95000"/>
                  </a:schemeClr>
                </a:solidFill>
                <a:latin typeface="Marker Felt"/>
                <a:ea typeface="微軟正黑體"/>
                <a:cs typeface="Marker Felt"/>
              </a:rPr>
              <a:t>EDM</a:t>
            </a:r>
            <a:endParaRPr lang="zh-TW" altLang="en-US" sz="7200" dirty="0">
              <a:latin typeface="Marker Felt"/>
              <a:cs typeface="Marker Felt"/>
            </a:endParaRPr>
          </a:p>
        </p:txBody>
      </p:sp>
    </p:spTree>
    <p:extLst>
      <p:ext uri="{BB962C8B-B14F-4D97-AF65-F5344CB8AC3E}">
        <p14:creationId xmlns:p14="http://schemas.microsoft.com/office/powerpoint/2010/main" val="18642750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螢幕快照 2014-11-20 上午11.24.1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0231" y="743121"/>
            <a:ext cx="4749800" cy="4927600"/>
          </a:xfrm>
          <a:prstGeom prst="rect">
            <a:avLst/>
          </a:prstGeom>
        </p:spPr>
      </p:pic>
      <p:sp>
        <p:nvSpPr>
          <p:cNvPr id="5" name="文字方塊 4"/>
          <p:cNvSpPr txBox="1"/>
          <p:nvPr/>
        </p:nvSpPr>
        <p:spPr>
          <a:xfrm rot="20176584">
            <a:off x="3784611" y="3784166"/>
            <a:ext cx="3556556" cy="1938992"/>
          </a:xfrm>
          <a:prstGeom prst="rect">
            <a:avLst/>
          </a:prstGeom>
          <a:noFill/>
        </p:spPr>
        <p:txBody>
          <a:bodyPr wrap="none" rtlCol="0">
            <a:spAutoFit/>
          </a:bodyPr>
          <a:lstStyle/>
          <a:p>
            <a:r>
              <a:rPr kumimoji="1" lang="en-US" altLang="zh-TW" sz="12000" dirty="0" smtClean="0">
                <a:solidFill>
                  <a:srgbClr val="FF0000"/>
                </a:solidFill>
                <a:latin typeface="Chalkduster"/>
                <a:cs typeface="Chalkduster"/>
              </a:rPr>
              <a:t>E</a:t>
            </a:r>
            <a:r>
              <a:rPr kumimoji="1" lang="en-US" altLang="zh-TW" sz="12000" dirty="0" smtClean="0">
                <a:solidFill>
                  <a:srgbClr val="FF0000"/>
                </a:solidFill>
                <a:latin typeface="Chalkduster"/>
                <a:cs typeface="Chalkduster"/>
              </a:rPr>
              <a:t>ND</a:t>
            </a:r>
            <a:endParaRPr kumimoji="1" lang="zh-TW" altLang="en-US" sz="12000" dirty="0">
              <a:solidFill>
                <a:srgbClr val="FF0000"/>
              </a:solidFill>
              <a:latin typeface="Chalkduster"/>
              <a:cs typeface="Chalkduster"/>
            </a:endParaRPr>
          </a:p>
        </p:txBody>
      </p:sp>
    </p:spTree>
    <p:extLst>
      <p:ext uri="{BB962C8B-B14F-4D97-AF65-F5344CB8AC3E}">
        <p14:creationId xmlns:p14="http://schemas.microsoft.com/office/powerpoint/2010/main" val="1657150688"/>
      </p:ext>
    </p:extLst>
  </p:cSld>
  <p:clrMapOvr>
    <a:masterClrMapping/>
  </p:clrMapOvr>
</p:sld>
</file>

<file path=ppt/theme/theme1.xml><?xml version="1.0" encoding="utf-8"?>
<a:theme xmlns:a="http://schemas.openxmlformats.org/drawingml/2006/main" name="黑色">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黑色 .thmx</Template>
  <TotalTime>898</TotalTime>
  <Words>188</Words>
  <Application>Microsoft Macintosh PowerPoint</Application>
  <PresentationFormat>如螢幕大小 (4:3)</PresentationFormat>
  <Paragraphs>28</Paragraphs>
  <Slides>5</Slides>
  <Notes>0</Notes>
  <HiddenSlides>0</HiddenSlides>
  <MMClips>0</MMClips>
  <ScaleCrop>false</ScaleCrop>
  <HeadingPairs>
    <vt:vector size="4" baseType="variant">
      <vt:variant>
        <vt:lpstr>佈景主題</vt:lpstr>
      </vt:variant>
      <vt:variant>
        <vt:i4>1</vt:i4>
      </vt:variant>
      <vt:variant>
        <vt:lpstr>投影片標題</vt:lpstr>
      </vt:variant>
      <vt:variant>
        <vt:i4>5</vt:i4>
      </vt:variant>
    </vt:vector>
  </HeadingPairs>
  <TitlesOfParts>
    <vt:vector size="6" baseType="lpstr">
      <vt:lpstr>黑色</vt:lpstr>
      <vt:lpstr>PowerPoint 簡報</vt:lpstr>
      <vt:lpstr>PowerPoint 簡報</vt:lpstr>
      <vt:lpstr>PowerPoint 簡報</vt:lpstr>
      <vt:lpstr>郵件主旨×發送頻率</vt:lpstr>
      <vt:lpstr>PowerPoint 簡報</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
  <cp:lastModifiedBy/>
  <cp:revision>16</cp:revision>
  <dcterms:created xsi:type="dcterms:W3CDTF">2014-11-19T12:49:11Z</dcterms:created>
  <dcterms:modified xsi:type="dcterms:W3CDTF">2014-11-20T03:47:17Z</dcterms:modified>
</cp:coreProperties>
</file>