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0577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724400" y="0"/>
            <a:ext cx="3012140" cy="6854063"/>
          </a:xfrm>
          <a:custGeom>
            <a:avLst/>
            <a:gdLst/>
            <a:ahLst/>
            <a:cxnLst/>
            <a:rect l="0" t="0" r="0" b="0"/>
            <a:pathLst>
              <a:path w="3012141" h="6854064" extrusionOk="0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4571999" y="0"/>
            <a:ext cx="4546600" cy="6857999"/>
            <a:chOff x="1447" y="0"/>
            <a:chExt cx="2863" cy="4319"/>
          </a:xfrm>
        </p:grpSpPr>
        <p:sp>
          <p:nvSpPr>
            <p:cNvPr id="11" name="Shape 11"/>
            <p:cNvSpPr/>
            <p:nvPr/>
          </p:nvSpPr>
          <p:spPr>
            <a:xfrm>
              <a:off x="1447" y="0"/>
              <a:ext cx="1885" cy="4319"/>
            </a:xfrm>
            <a:custGeom>
              <a:avLst/>
              <a:gdLst/>
              <a:ahLst/>
              <a:cxnLst/>
              <a:rect l="0" t="0" r="0" b="0"/>
              <a:pathLst>
                <a:path w="1886" h="4320" extrusionOk="0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559" y="0"/>
              <a:ext cx="1978" cy="4319"/>
            </a:xfrm>
            <a:custGeom>
              <a:avLst/>
              <a:gdLst/>
              <a:ahLst/>
              <a:cxnLst/>
              <a:rect l="0" t="0" r="0" b="0"/>
              <a:pathLst>
                <a:path w="1979" h="4320" extrusionOk="0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090" y="0"/>
              <a:ext cx="1805" cy="4319"/>
            </a:xfrm>
            <a:custGeom>
              <a:avLst/>
              <a:gdLst/>
              <a:ahLst/>
              <a:cxnLst/>
              <a:rect l="0" t="0" r="0" b="0"/>
              <a:pathLst>
                <a:path w="1806" h="4320" extrusionOk="0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463" y="0"/>
              <a:ext cx="1847" cy="4319"/>
            </a:xfrm>
            <a:custGeom>
              <a:avLst/>
              <a:gdLst/>
              <a:ahLst/>
              <a:cxnLst/>
              <a:rect l="0" t="0" r="0" b="0"/>
              <a:pathLst>
                <a:path w="1848" h="4320" extrusionOk="0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995251"/>
            <a:ext cx="5258700" cy="15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2648555"/>
            <a:ext cx="5258700" cy="103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905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>
                <a:solidFill>
                  <a:schemeClr val="dk1"/>
                </a:solidFill>
              </a:defRPr>
            </a:lvl1pPr>
            <a:lvl2pPr rtl="0">
              <a:defRPr sz="3600">
                <a:solidFill>
                  <a:schemeClr val="dk1"/>
                </a:solidFill>
              </a:defRPr>
            </a:lvl2pPr>
            <a:lvl3pPr rtl="0">
              <a:defRPr sz="3600">
                <a:solidFill>
                  <a:schemeClr val="dk1"/>
                </a:solidFill>
              </a:defRPr>
            </a:lvl3pPr>
            <a:lvl4pPr rtl="0">
              <a:defRPr sz="3600">
                <a:solidFill>
                  <a:schemeClr val="dk1"/>
                </a:solidFill>
              </a:defRPr>
            </a:lvl4pPr>
            <a:lvl5pPr rtl="0">
              <a:defRPr sz="3600">
                <a:solidFill>
                  <a:schemeClr val="dk1"/>
                </a:solidFill>
              </a:defRPr>
            </a:lvl5pPr>
            <a:lvl6pPr rtl="0">
              <a:defRPr sz="3600">
                <a:solidFill>
                  <a:schemeClr val="dk1"/>
                </a:solidFill>
              </a:defRPr>
            </a:lvl6pPr>
            <a:lvl7pPr rtl="0">
              <a:defRPr sz="3600">
                <a:solidFill>
                  <a:schemeClr val="dk1"/>
                </a:solidFill>
              </a:defRPr>
            </a:lvl7pPr>
            <a:lvl8pPr rtl="0">
              <a:defRPr sz="3600">
                <a:solidFill>
                  <a:schemeClr val="dk1"/>
                </a:solidFill>
              </a:defRPr>
            </a:lvl8pPr>
            <a:lvl9pPr rtl="0"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>
                <a:solidFill>
                  <a:srgbClr val="A64128"/>
                </a:solidFill>
              </a:defRPr>
            </a:lvl1pPr>
            <a:lvl2pPr rtl="0">
              <a:defRPr sz="3600">
                <a:solidFill>
                  <a:srgbClr val="A64128"/>
                </a:solidFill>
              </a:defRPr>
            </a:lvl2pPr>
            <a:lvl3pPr rtl="0">
              <a:defRPr sz="3600">
                <a:solidFill>
                  <a:srgbClr val="A64128"/>
                </a:solidFill>
              </a:defRPr>
            </a:lvl3pPr>
            <a:lvl4pPr rtl="0">
              <a:defRPr sz="3600">
                <a:solidFill>
                  <a:srgbClr val="A64128"/>
                </a:solidFill>
              </a:defRPr>
            </a:lvl4pPr>
            <a:lvl5pPr rtl="0">
              <a:defRPr sz="3600">
                <a:solidFill>
                  <a:srgbClr val="A64128"/>
                </a:solidFill>
              </a:defRPr>
            </a:lvl5pPr>
            <a:lvl6pPr rtl="0">
              <a:defRPr sz="3600">
                <a:solidFill>
                  <a:srgbClr val="A64128"/>
                </a:solidFill>
              </a:defRPr>
            </a:lvl6pPr>
            <a:lvl7pPr rtl="0">
              <a:defRPr sz="3600">
                <a:solidFill>
                  <a:srgbClr val="A64128"/>
                </a:solidFill>
              </a:defRPr>
            </a:lvl7pPr>
            <a:lvl8pPr rtl="0">
              <a:defRPr sz="3600">
                <a:solidFill>
                  <a:srgbClr val="A64128"/>
                </a:solidFill>
              </a:defRPr>
            </a:lvl8pPr>
            <a:lvl9pPr rtl="0">
              <a:defRPr sz="3600">
                <a:solidFill>
                  <a:srgbClr val="A64128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dk1"/>
                </a:solidFill>
              </a:defRPr>
            </a:lvl1pPr>
            <a:lvl2pPr rtl="0">
              <a:defRPr>
                <a:solidFill>
                  <a:schemeClr val="dk1"/>
                </a:solidFill>
              </a:defRPr>
            </a:lvl2pPr>
            <a:lvl3pPr rtl="0">
              <a:defRPr>
                <a:solidFill>
                  <a:schemeClr val="dk1"/>
                </a:solidFill>
              </a:defRPr>
            </a:lvl3pPr>
            <a:lvl4pPr rtl="0">
              <a:defRPr>
                <a:solidFill>
                  <a:schemeClr val="dk1"/>
                </a:solidFill>
              </a:defRPr>
            </a:lvl4pPr>
            <a:lvl5pPr rtl="0">
              <a:defRPr>
                <a:solidFill>
                  <a:schemeClr val="dk1"/>
                </a:solidFill>
              </a:defRPr>
            </a:lvl5pPr>
            <a:lvl6pPr rtl="0">
              <a:defRPr>
                <a:solidFill>
                  <a:schemeClr val="dk1"/>
                </a:solidFill>
              </a:defRPr>
            </a:lvl6pPr>
            <a:lvl7pPr rtl="0">
              <a:defRPr>
                <a:solidFill>
                  <a:schemeClr val="dk1"/>
                </a:solidFill>
              </a:defRPr>
            </a:lvl7pPr>
            <a:lvl8pPr rtl="0">
              <a:defRPr>
                <a:solidFill>
                  <a:schemeClr val="dk1"/>
                </a:solidFill>
              </a:defRPr>
            </a:lvl8pPr>
            <a:lvl9pPr rtl="0"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 b="1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 b="1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10800000">
            <a:off x="7938258" y="0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x="1657077" y="-1657077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-5400000">
            <a:off x="6281180" y="3995181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2338102"/>
            <a:ext cx="1205741" cy="4519896"/>
          </a:xfrm>
          <a:custGeom>
            <a:avLst/>
            <a:gdLst/>
            <a:ahLst/>
            <a:cxnLst/>
            <a:rect l="0" t="0" r="0" b="0"/>
            <a:pathLst>
              <a:path w="1205742" h="4519897" extrusionOk="0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467544" y="2348880"/>
            <a:ext cx="5476267" cy="15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 sz="4700" dirty="0"/>
              <a:t>露天拍賣會員註冊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627200" y="3936005"/>
            <a:ext cx="5258700" cy="103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zh-TW" b="1"/>
              <a:t>-成為賣家的註冊流程</a:t>
            </a:r>
          </a:p>
        </p:txBody>
      </p:sp>
      <p:sp>
        <p:nvSpPr>
          <p:cNvPr id="38" name="Shape 38"/>
          <p:cNvSpPr/>
          <p:nvPr/>
        </p:nvSpPr>
        <p:spPr>
          <a:xfrm>
            <a:off x="1014050" y="1266351"/>
            <a:ext cx="1850038" cy="15940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9" name="Shape 39"/>
          <p:cNvSpPr txBox="1"/>
          <p:nvPr/>
        </p:nvSpPr>
        <p:spPr>
          <a:xfrm>
            <a:off x="1014050" y="4966205"/>
            <a:ext cx="4020899" cy="1981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2400" b="1">
                <a:solidFill>
                  <a:srgbClr val="B45F06"/>
                </a:solidFill>
              </a:rPr>
              <a:t>9950805 王志文</a:t>
            </a:r>
          </a:p>
          <a:p>
            <a:pPr lvl="0" rtl="0">
              <a:buNone/>
            </a:pPr>
            <a:r>
              <a:rPr lang="zh-TW" sz="2400" b="1">
                <a:solidFill>
                  <a:srgbClr val="B45F06"/>
                </a:solidFill>
              </a:rPr>
              <a:t>9950813 陳宜琪</a:t>
            </a:r>
          </a:p>
          <a:p>
            <a:pPr>
              <a:buNone/>
            </a:pPr>
            <a:r>
              <a:rPr lang="zh-TW" sz="2400" b="1">
                <a:solidFill>
                  <a:srgbClr val="B45F06"/>
                </a:solidFill>
              </a:rPr>
              <a:t>9950832 黃怡嘉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設定電腦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457200" y="1600200"/>
            <a:ext cx="8225347" cy="49677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8" name="Shape 108"/>
          <p:cNvSpPr/>
          <p:nvPr/>
        </p:nvSpPr>
        <p:spPr>
          <a:xfrm>
            <a:off x="6125450" y="3633640"/>
            <a:ext cx="2494499" cy="1405499"/>
          </a:xfrm>
          <a:prstGeom prst="wedgeRoundRectCallout">
            <a:avLst>
              <a:gd name="adj1" fmla="val -34885"/>
              <a:gd name="adj2" fmla="val -98811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" name="Shape 109"/>
          <p:cNvSpPr txBox="1"/>
          <p:nvPr/>
        </p:nvSpPr>
        <p:spPr>
          <a:xfrm>
            <a:off x="6309950" y="3882900"/>
            <a:ext cx="2125500" cy="1066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>
                <a:solidFill>
                  <a:srgbClr val="FFFFFF"/>
                </a:solidFill>
              </a:rPr>
              <a:t>如果不懂何謂個人安全電腦，可點這裡查看說明。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了解何謂設定電腦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457200" y="1600200"/>
            <a:ext cx="8215068" cy="496507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設定安全碼前進行身分證確認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457200" y="1600200"/>
            <a:ext cx="8226546" cy="49695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設定安全碼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57200" y="1600200"/>
            <a:ext cx="8220686" cy="4970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1" name="Shape 131"/>
          <p:cNvSpPr/>
          <p:nvPr/>
        </p:nvSpPr>
        <p:spPr>
          <a:xfrm>
            <a:off x="656200" y="5007275"/>
            <a:ext cx="4449599" cy="1405499"/>
          </a:xfrm>
          <a:prstGeom prst="wedgeRoundRectCallout">
            <a:avLst>
              <a:gd name="adj1" fmla="val -8823"/>
              <a:gd name="adj2" fmla="val -121718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844300" y="5169425"/>
            <a:ext cx="4073400" cy="1081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buNone/>
            </a:pPr>
            <a:r>
              <a:rPr lang="zh-TW" sz="1800">
                <a:solidFill>
                  <a:srgbClr val="FFFFFF"/>
                </a:solidFill>
              </a:rPr>
              <a:t>不同於【登入密碼】，【個人安全密碼】是屬於修改個人相關資料會要輸入的密碼，以保障會員資料的安全。</a:t>
            </a:r>
          </a:p>
          <a:p>
            <a:endParaRPr lang="zh-TW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完成後繼續設定結標通知信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457200" y="1600200"/>
            <a:ext cx="8232555" cy="497069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40" name="Shape 140"/>
          <p:cNvSpPr/>
          <p:nvPr/>
        </p:nvSpPr>
        <p:spPr>
          <a:xfrm>
            <a:off x="1358950" y="4525250"/>
            <a:ext cx="6183300" cy="1611300"/>
          </a:xfrm>
          <a:prstGeom prst="wedgeRoundRectCallout">
            <a:avLst>
              <a:gd name="adj1" fmla="val -21341"/>
              <a:gd name="adj2" fmla="val -75289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1634800" y="4683175"/>
            <a:ext cx="5783999" cy="1364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zh-TW" sz="3000" dirty="0">
                <a:solidFill>
                  <a:srgbClr val="FFFFFF"/>
                </a:solidFill>
              </a:rPr>
              <a:t>*</a:t>
            </a:r>
            <a:r>
              <a:rPr lang="zh-TW" sz="3000" b="1" dirty="0">
                <a:solidFill>
                  <a:srgbClr val="FFFFFF"/>
                </a:solidFill>
              </a:rPr>
              <a:t>基本上到這裡結束會員註冊</a:t>
            </a:r>
          </a:p>
          <a:p>
            <a:pPr lvl="0" rtl="0">
              <a:buNone/>
            </a:pPr>
            <a:r>
              <a:rPr lang="zh-TW" sz="1800" dirty="0" smtClean="0">
                <a:solidFill>
                  <a:srgbClr val="FFFFFF"/>
                </a:solidFill>
              </a:rPr>
              <a:t>設定</a:t>
            </a:r>
            <a:r>
              <a:rPr lang="zh-TW" sz="1800" dirty="0">
                <a:solidFill>
                  <a:srgbClr val="FFFFFF"/>
                </a:solidFill>
              </a:rPr>
              <a:t>結標通知信的步驟是因應成為賣家的身分而需要用到的部分，基本如果純粹只是想當買家的會員可以略過</a:t>
            </a:r>
          </a:p>
          <a:p>
            <a:endParaRPr lang="zh-TW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設定前輸入安全碼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457200" y="1600200"/>
            <a:ext cx="8217031" cy="49683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設定畫面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57200" y="1600200"/>
            <a:ext cx="8226127" cy="49748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56" name="Shape 156"/>
          <p:cNvSpPr/>
          <p:nvPr/>
        </p:nvSpPr>
        <p:spPr>
          <a:xfrm>
            <a:off x="4454375" y="5070589"/>
            <a:ext cx="3987300" cy="1293900"/>
          </a:xfrm>
          <a:prstGeom prst="wedgeRoundRectCallout">
            <a:avLst>
              <a:gd name="adj1" fmla="val 2852"/>
              <a:gd name="adj2" fmla="val -70074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4604475" y="5225725"/>
            <a:ext cx="3678599" cy="1011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b="1">
                <a:solidFill>
                  <a:srgbClr val="FFFFFF"/>
                </a:solidFill>
              </a:rPr>
              <a:t>結標信的設定</a:t>
            </a:r>
            <a:r>
              <a:rPr lang="zh-TW">
                <a:solidFill>
                  <a:srgbClr val="FFFFFF"/>
                </a:solidFill>
              </a:rPr>
              <a:t>，有利於日後若有人買了自己的東西，系統會自動寄出通知買家交易方式</a:t>
            </a:r>
          </a:p>
          <a:p>
            <a:pPr>
              <a:buNone/>
            </a:pPr>
            <a:r>
              <a:rPr lang="zh-TW">
                <a:solidFill>
                  <a:srgbClr val="FFFFFF"/>
                </a:solidFill>
              </a:rPr>
              <a:t>若在一開始就設定統一好，便於日後買家與賣家之間的交易速度。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完成，開始上架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57200" y="1600200"/>
            <a:ext cx="8231489" cy="497201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880700" y="2115926"/>
            <a:ext cx="4509600" cy="15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賣場上架流程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1454465" y="3645024"/>
            <a:ext cx="3693599" cy="73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dirty="0"/>
              <a:t>-人人都可成為賣家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點選我要"賣東西"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457200" y="1600200"/>
            <a:ext cx="8238011" cy="49566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目錄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/>
              <a:t>1.露天拍賣公司介紹</a:t>
            </a:r>
          </a:p>
          <a:p>
            <a:pPr lvl="0" rtl="0">
              <a:buNone/>
            </a:pPr>
            <a:r>
              <a:rPr lang="zh-TW"/>
              <a:t>2.會員註冊</a:t>
            </a:r>
          </a:p>
          <a:p>
            <a:pPr lvl="0" rtl="0">
              <a:buNone/>
            </a:pPr>
            <a:r>
              <a:rPr lang="zh-TW"/>
              <a:t>3.賣家賣場上架流程</a:t>
            </a:r>
          </a:p>
          <a:p>
            <a:pPr lvl="0" rtl="0">
              <a:buNone/>
            </a:pPr>
            <a:r>
              <a:rPr lang="zh-TW"/>
              <a:t>4.買家購物流程</a:t>
            </a:r>
          </a:p>
          <a:p>
            <a:pPr>
              <a:buNone/>
            </a:pPr>
            <a:r>
              <a:rPr lang="zh-TW"/>
              <a:t>5.總結與討論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選擇賣場上架工具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457200" y="1587417"/>
            <a:ext cx="8232285" cy="49804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85" name="Shape 185"/>
          <p:cNvSpPr/>
          <p:nvPr/>
        </p:nvSpPr>
        <p:spPr>
          <a:xfrm>
            <a:off x="903675" y="3651825"/>
            <a:ext cx="2959500" cy="1363200"/>
          </a:xfrm>
          <a:prstGeom prst="wedgeRoundRectCallout">
            <a:avLst>
              <a:gd name="adj1" fmla="val 51626"/>
              <a:gd name="adj2" fmla="val -97849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1048875" y="3695625"/>
            <a:ext cx="2669099" cy="11231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>
                <a:solidFill>
                  <a:srgbClr val="FFFFFF"/>
                </a:solidFill>
              </a:rPr>
              <a:t>這裡主要介紹的是</a:t>
            </a:r>
            <a:r>
              <a:rPr lang="zh-TW" b="1">
                <a:solidFill>
                  <a:srgbClr val="FFFFFF"/>
                </a:solidFill>
              </a:rPr>
              <a:t>單品上架</a:t>
            </a:r>
            <a:r>
              <a:rPr lang="zh-TW">
                <a:solidFill>
                  <a:srgbClr val="FFFFFF"/>
                </a:solidFill>
              </a:rPr>
              <a:t>：適合專業賣家或喜歡自行設定的賣家(個人化)</a:t>
            </a:r>
          </a:p>
          <a:p>
            <a:endParaRPr lang="zh-TW">
              <a:solidFill>
                <a:srgbClr val="FFFFFF"/>
              </a:solidFill>
            </a:endParaRPr>
          </a:p>
          <a:p>
            <a:pPr>
              <a:buNone/>
            </a:pPr>
            <a:r>
              <a:rPr lang="zh-TW">
                <a:solidFill>
                  <a:srgbClr val="FFFFFF"/>
                </a:solidFill>
              </a:rPr>
              <a:t>◎其餘四種後面會再介紹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手機確認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457200" y="1598875"/>
            <a:ext cx="8220808" cy="49690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94" name="Shape 194"/>
          <p:cNvSpPr/>
          <p:nvPr/>
        </p:nvSpPr>
        <p:spPr>
          <a:xfrm>
            <a:off x="2402425" y="5227325"/>
            <a:ext cx="4159500" cy="1188300"/>
          </a:xfrm>
          <a:prstGeom prst="wedgeRoundRectCallout">
            <a:avLst>
              <a:gd name="adj1" fmla="val -21031"/>
              <a:gd name="adj2" fmla="val -70677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5" name="Shape 195"/>
          <p:cNvSpPr txBox="1"/>
          <p:nvPr/>
        </p:nvSpPr>
        <p:spPr>
          <a:xfrm>
            <a:off x="2525325" y="5335375"/>
            <a:ext cx="3899400" cy="1002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600">
                <a:solidFill>
                  <a:srgbClr val="FFFFFF"/>
                </a:solidFill>
              </a:rPr>
              <a:t>若是偶爾才會上架賣東西的，之後再點入上架工具前，系統都會先跟您做一次手機確認，以確保此手機您現在還有再使用。</a:t>
            </a:r>
          </a:p>
          <a:p>
            <a:endParaRPr lang="zh-TW"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選擇您要賣的東西的類別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457200" y="1600200"/>
            <a:ext cx="8217169" cy="49690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開始設定賣場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457200" y="1600200"/>
            <a:ext cx="8251398" cy="49575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賣場交易方式設定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457200" y="1600200"/>
            <a:ext cx="8232285" cy="496326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賣場付費廣告宣傳</a:t>
            </a:r>
            <a:r>
              <a:rPr lang="zh-TW" sz="2400"/>
              <a:t>-可自由選購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457200" y="1600200"/>
            <a:ext cx="8243733" cy="49690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賣場完成頁面預覽及修改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457200" y="1600200"/>
            <a:ext cx="8232285" cy="496900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31" name="Shape 231"/>
          <p:cNvSpPr/>
          <p:nvPr/>
        </p:nvSpPr>
        <p:spPr>
          <a:xfrm>
            <a:off x="6236950" y="5450825"/>
            <a:ext cx="2708999" cy="1268400"/>
          </a:xfrm>
          <a:prstGeom prst="wedgeRoundRectCallout">
            <a:avLst>
              <a:gd name="adj1" fmla="val -114874"/>
              <a:gd name="adj2" fmla="val 8852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6299800" y="5536625"/>
            <a:ext cx="2583300" cy="1096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600" dirty="0">
                <a:solidFill>
                  <a:srgbClr val="FFFFFF"/>
                </a:solidFill>
              </a:rPr>
              <a:t>賣場開設後，與買家交易前互動就在於</a:t>
            </a:r>
            <a:r>
              <a:rPr lang="zh-TW" sz="1600" b="1" dirty="0">
                <a:solidFill>
                  <a:srgbClr val="FFFFFF"/>
                </a:solidFill>
              </a:rPr>
              <a:t>問與答</a:t>
            </a:r>
            <a:r>
              <a:rPr lang="zh-TW" sz="1600" dirty="0">
                <a:solidFill>
                  <a:srgbClr val="FFFFFF"/>
                </a:solidFill>
              </a:rPr>
              <a:t>，可多多善用賣場的問與答功能。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上架成功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457200" y="1600200"/>
            <a:ext cx="8215581" cy="497805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可回商品頁面修改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457200" y="1600200"/>
            <a:ext cx="8246926" cy="49695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其他賣場上架工具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書籍 ISBN上架：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適合沒時間找書籍的賣家</a:t>
            </a:r>
          </a:p>
          <a:p>
            <a:endParaRPr lang="zh-TW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457200" y="1600200"/>
            <a:ext cx="4347111" cy="24344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54" name="Shape 254"/>
          <p:cNvSpPr/>
          <p:nvPr/>
        </p:nvSpPr>
        <p:spPr>
          <a:xfrm>
            <a:off x="474083" y="4132193"/>
            <a:ext cx="4313347" cy="241425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55" name="Shape 255"/>
          <p:cNvSpPr txBox="1"/>
          <p:nvPr/>
        </p:nvSpPr>
        <p:spPr>
          <a:xfrm>
            <a:off x="5153400" y="2510650"/>
            <a:ext cx="3224099" cy="81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b="1"/>
              <a:t>書籍 ISBN上架：</a:t>
            </a:r>
          </a:p>
          <a:p>
            <a:pPr lvl="0" rtl="0">
              <a:buNone/>
            </a:pPr>
            <a:r>
              <a:rPr lang="zh-TW"/>
              <a:t>適合沒時間找書籍的賣家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5219475" y="4932970"/>
            <a:ext cx="3224099" cy="81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b="1"/>
              <a:t>相簿式上架：</a:t>
            </a:r>
          </a:p>
          <a:p>
            <a:pPr lvl="0" rtl="0">
              <a:buNone/>
            </a:pPr>
            <a:r>
              <a:rPr lang="zh-TW"/>
              <a:t>適合已經拍好商品照片的賣家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965957" y="274637"/>
            <a:ext cx="57207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/>
              <a:t>公司介紹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endParaRPr lang="zh-TW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488800" y="1752100"/>
            <a:ext cx="8191200" cy="461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3000"/>
              <a:t>    </a:t>
            </a:r>
            <a:r>
              <a:rPr lang="zh-TW" sz="2800"/>
              <a:t>●露天市集國際資訊股份有限公司，是PChome  </a:t>
            </a:r>
          </a:p>
          <a:p>
            <a:pPr lvl="0" rtl="0">
              <a:buNone/>
            </a:pPr>
            <a:r>
              <a:rPr lang="zh-TW" sz="2800"/>
              <a:t>Online網路家庭國際資訊股份有限公司與eBay Inc.公司於2006年9月共同合資所成立的網路拍賣服務平台，簡稱露天拍賣。</a:t>
            </a:r>
          </a:p>
          <a:p>
            <a:endParaRPr lang="zh-TW" sz="2800"/>
          </a:p>
          <a:p>
            <a:pPr lvl="0" rtl="0">
              <a:buNone/>
            </a:pPr>
            <a:r>
              <a:rPr lang="zh-TW" sz="2800"/>
              <a:t>    ●露天拍賣要為百萬中小企業與個人賣家，打造一個人人可以自由銷售、輕鬆購物的交易平台。幫助所有台灣有志從事電子商務事業的年輕人，都能從「一台電腦、一條網路、一個人」開拓自己的事業。</a:t>
            </a:r>
          </a:p>
          <a:p>
            <a:endParaRPr lang="zh-TW" sz="2800"/>
          </a:p>
        </p:txBody>
      </p:sp>
      <p:sp>
        <p:nvSpPr>
          <p:cNvPr id="53" name="Shape 53"/>
          <p:cNvSpPr/>
          <p:nvPr/>
        </p:nvSpPr>
        <p:spPr>
          <a:xfrm>
            <a:off x="674075" y="350837"/>
            <a:ext cx="2062211" cy="130164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其他賣場上架工具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書籍 ISBN上架：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適合沒時間找書籍的賣家</a:t>
            </a:r>
          </a:p>
          <a:p>
            <a:endParaRPr lang="zh-TW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457200" y="1600200"/>
            <a:ext cx="4369078" cy="244968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64" name="Shape 264"/>
          <p:cNvSpPr/>
          <p:nvPr/>
        </p:nvSpPr>
        <p:spPr>
          <a:xfrm>
            <a:off x="451013" y="4138128"/>
            <a:ext cx="4341178" cy="242977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265" name="Shape 265"/>
          <p:cNvSpPr txBox="1"/>
          <p:nvPr/>
        </p:nvSpPr>
        <p:spPr>
          <a:xfrm>
            <a:off x="5305800" y="2663050"/>
            <a:ext cx="3224099" cy="81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b="1"/>
              <a:t>超簡易上架：</a:t>
            </a:r>
          </a:p>
          <a:p>
            <a:pPr lvl="0" rtl="0">
              <a:buNone/>
            </a:pPr>
            <a:r>
              <a:rPr lang="zh-TW"/>
              <a:t>適合新手賣家或商品數量多的賣家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305800" y="4946664"/>
            <a:ext cx="3224099" cy="812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b="1"/>
              <a:t>Excel上架：</a:t>
            </a:r>
          </a:p>
          <a:p>
            <a:pPr lvl="0" rtl="0">
              <a:buNone/>
            </a:pPr>
            <a:r>
              <a:rPr lang="zh-TW"/>
              <a:t>適合要大量快速上架商品的賣家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賣場管理功能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457200" y="1600200"/>
            <a:ext cx="8227940" cy="49762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74" name="Shape 274"/>
          <p:cNvSpPr/>
          <p:nvPr/>
        </p:nvSpPr>
        <p:spPr>
          <a:xfrm>
            <a:off x="5047025" y="4442084"/>
            <a:ext cx="3432599" cy="1853099"/>
          </a:xfrm>
          <a:prstGeom prst="wedgeRoundRectCallout">
            <a:avLst>
              <a:gd name="adj1" fmla="val -34582"/>
              <a:gd name="adj2" fmla="val -107166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5259125" y="4651275"/>
            <a:ext cx="3105299" cy="1506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800" b="1">
                <a:solidFill>
                  <a:srgbClr val="FFFFFF"/>
                </a:solidFill>
              </a:rPr>
              <a:t>悄悄話</a:t>
            </a:r>
            <a:r>
              <a:rPr lang="zh-TW" sz="1800">
                <a:solidFill>
                  <a:srgbClr val="FFFFFF"/>
                </a:solidFill>
              </a:rPr>
              <a:t>也是賣家與買家很好的溝通管道，由系統發送訊息，可減少垃圾信件或收不到信件的情況，此功能也可以多多善加利用。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>
                <a:solidFill>
                  <a:srgbClr val="B0271C"/>
                </a:solidFill>
              </a:rPr>
              <a:t>賣場出售中管理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457200" y="1600200"/>
            <a:ext cx="8234139" cy="498193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>
                <a:solidFill>
                  <a:srgbClr val="B0271C"/>
                </a:solidFill>
              </a:rPr>
              <a:t>賣場下架管理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57200" y="1600200"/>
            <a:ext cx="8234139" cy="49695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>
                <a:solidFill>
                  <a:srgbClr val="B0271C"/>
                </a:solidFill>
              </a:rPr>
              <a:t>關於我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457200" y="1600200"/>
            <a:ext cx="8221762" cy="498191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97" name="Shape 297"/>
          <p:cNvSpPr/>
          <p:nvPr/>
        </p:nvSpPr>
        <p:spPr>
          <a:xfrm>
            <a:off x="4190907" y="4600368"/>
            <a:ext cx="4245299" cy="1691100"/>
          </a:xfrm>
          <a:prstGeom prst="wedgeRoundRectCallout">
            <a:avLst>
              <a:gd name="adj1" fmla="val -49089"/>
              <a:gd name="adj2" fmla="val -86463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8" name="Shape 298"/>
          <p:cNvSpPr txBox="1"/>
          <p:nvPr/>
        </p:nvSpPr>
        <p:spPr>
          <a:xfrm>
            <a:off x="4420030" y="4737179"/>
            <a:ext cx="3917999" cy="1446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</a:rPr>
              <a:t>賣場規則統一化管道。</a:t>
            </a:r>
          </a:p>
          <a:p>
            <a:pPr>
              <a:buNone/>
            </a:pPr>
            <a:r>
              <a:rPr lang="zh-TW" sz="1800">
                <a:solidFill>
                  <a:srgbClr val="FFFFFF"/>
                </a:solidFill>
              </a:rPr>
              <a:t>將賣場規則直接打在"關於我"，可減少賣場冗長的詳細說明及注意事項，在賣場上可請買家下標前線看一下關於我作為提醒即可。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台灣拍賣平台收費比較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11384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409115" y="1603249"/>
            <a:ext cx="8234137" cy="49616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06" name="Shape 306"/>
          <p:cNvSpPr/>
          <p:nvPr/>
        </p:nvSpPr>
        <p:spPr>
          <a:xfrm>
            <a:off x="5610383" y="5289305"/>
            <a:ext cx="3124499" cy="1484100"/>
          </a:xfrm>
          <a:prstGeom prst="wedgeRoundRectCallout">
            <a:avLst>
              <a:gd name="adj1" fmla="val -85546"/>
              <a:gd name="adj2" fmla="val -38679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5780033" y="5342400"/>
            <a:ext cx="2785199" cy="1225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600">
                <a:solidFill>
                  <a:srgbClr val="FFFFFF"/>
                </a:solidFill>
              </a:rPr>
              <a:t>基本上成交手續費都是由賣家支付的。</a:t>
            </a:r>
          </a:p>
          <a:p>
            <a:pPr>
              <a:buNone/>
            </a:pPr>
            <a:r>
              <a:rPr lang="zh-TW" sz="1600">
                <a:solidFill>
                  <a:srgbClr val="FFFFFF"/>
                </a:solidFill>
              </a:rPr>
              <a:t>通常賣家會自行吸收，還是會有少數賣家會另外再跟買家要求支付1.5%手續費。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ctrTitle"/>
          </p:nvPr>
        </p:nvSpPr>
        <p:spPr>
          <a:xfrm>
            <a:off x="880700" y="2115926"/>
            <a:ext cx="4509600" cy="15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賣場購物流程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subTitle" idx="1"/>
          </p:nvPr>
        </p:nvSpPr>
        <p:spPr>
          <a:xfrm>
            <a:off x="1259632" y="3645024"/>
            <a:ext cx="3693599" cy="73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zh-TW" dirty="0"/>
              <a:t>-成為買家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在首頁搜尋欄內打上想要的物件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457200" y="1600200"/>
            <a:ext cx="8229611" cy="49643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就可以找到目前有在販售的賣場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463064" y="1600200"/>
            <a:ext cx="8223735" cy="497901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28" name="Shape 328"/>
          <p:cNvSpPr/>
          <p:nvPr/>
        </p:nvSpPr>
        <p:spPr>
          <a:xfrm rot="5400000">
            <a:off x="3616775" y="2866230"/>
            <a:ext cx="1007999" cy="22154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9" name="Shape 329"/>
          <p:cNvSpPr txBox="1"/>
          <p:nvPr/>
        </p:nvSpPr>
        <p:spPr>
          <a:xfrm>
            <a:off x="3106625" y="3516925"/>
            <a:ext cx="2063099" cy="1078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600">
                <a:solidFill>
                  <a:srgbClr val="FFFFFF"/>
                </a:solidFill>
              </a:rPr>
              <a:t>旁邊有篩選工具攔可以幫助找到想要的價格、取貨方式等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賣場分類欄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460130" y="1518125"/>
            <a:ext cx="8223739" cy="49845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37" name="Shape 337"/>
          <p:cNvSpPr/>
          <p:nvPr/>
        </p:nvSpPr>
        <p:spPr>
          <a:xfrm rot="5456095">
            <a:off x="3267925" y="2066219"/>
            <a:ext cx="1121549" cy="193946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8" name="Shape 338"/>
          <p:cNvSpPr txBox="1"/>
          <p:nvPr/>
        </p:nvSpPr>
        <p:spPr>
          <a:xfrm>
            <a:off x="2989375" y="2579090"/>
            <a:ext cx="1781999" cy="8909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600" b="1">
                <a:solidFill>
                  <a:srgbClr val="FFFFFF"/>
                </a:solidFill>
              </a:rPr>
              <a:t>旁邊也有分類欄幫助更好找到物品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880700" y="2115926"/>
            <a:ext cx="4509600" cy="15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會員註冊流程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2987824" y="3573016"/>
            <a:ext cx="2493600" cy="73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dirty="0"/>
              <a:t>-成為會員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進入賣場頁面之後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457200" y="1600200"/>
            <a:ext cx="8235461" cy="49744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46" name="Shape 346"/>
          <p:cNvSpPr/>
          <p:nvPr/>
        </p:nvSpPr>
        <p:spPr>
          <a:xfrm rot="-5400000" flipH="1">
            <a:off x="3909461" y="3033375"/>
            <a:ext cx="656699" cy="19985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7" name="Shape 347"/>
          <p:cNvSpPr txBox="1"/>
          <p:nvPr/>
        </p:nvSpPr>
        <p:spPr>
          <a:xfrm>
            <a:off x="3259025" y="3716223"/>
            <a:ext cx="2092499" cy="732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600">
                <a:solidFill>
                  <a:srgbClr val="FFFFFF"/>
                </a:solidFill>
              </a:rPr>
              <a:t>可以選擇加入追蹤(觀察此商品的最新動態)</a:t>
            </a:r>
          </a:p>
        </p:txBody>
      </p:sp>
      <p:sp>
        <p:nvSpPr>
          <p:cNvPr id="348" name="Shape 348"/>
          <p:cNvSpPr/>
          <p:nvPr/>
        </p:nvSpPr>
        <p:spPr>
          <a:xfrm rot="-5400000">
            <a:off x="3941711" y="3754025"/>
            <a:ext cx="592200" cy="1981199"/>
          </a:xfrm>
          <a:prstGeom prst="wedgeRoundRectCallout">
            <a:avLst>
              <a:gd name="adj1" fmla="val 26361"/>
              <a:gd name="adj2" fmla="val 67145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9" name="Shape 349"/>
          <p:cNvSpPr txBox="1"/>
          <p:nvPr/>
        </p:nvSpPr>
        <p:spPr>
          <a:xfrm>
            <a:off x="3305900" y="4525100"/>
            <a:ext cx="1805400" cy="4104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50" name="Shape 350"/>
          <p:cNvSpPr txBox="1"/>
          <p:nvPr/>
        </p:nvSpPr>
        <p:spPr>
          <a:xfrm>
            <a:off x="3329261" y="4401723"/>
            <a:ext cx="18171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>
                <a:solidFill>
                  <a:srgbClr val="FFFFFF"/>
                </a:solidFill>
              </a:rPr>
              <a:t>追蹤賣家(可知道賣家最新上架的商品)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進入賣場頁面之後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509964" y="1600200"/>
            <a:ext cx="8176836" cy="49714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58" name="Shape 358"/>
          <p:cNvSpPr/>
          <p:nvPr/>
        </p:nvSpPr>
        <p:spPr>
          <a:xfrm>
            <a:off x="3100800" y="2532200"/>
            <a:ext cx="2942399" cy="10551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59" name="Shape 359"/>
          <p:cNvSpPr txBox="1"/>
          <p:nvPr/>
        </p:nvSpPr>
        <p:spPr>
          <a:xfrm>
            <a:off x="3294175" y="2731475"/>
            <a:ext cx="2567399" cy="691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600">
                <a:solidFill>
                  <a:srgbClr val="FFFFFF"/>
                </a:solidFill>
              </a:rPr>
              <a:t>按下馬上購買即可(旁邊可選數量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確認購買頁面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3100800" y="2532200"/>
            <a:ext cx="2942399" cy="10551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3294175" y="2731475"/>
            <a:ext cx="2567399" cy="691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600">
                <a:solidFill>
                  <a:srgbClr val="FFFFFF"/>
                </a:solidFill>
              </a:rPr>
              <a:t>按下馬上購買即可(旁邊可選數量</a:t>
            </a:r>
          </a:p>
        </p:txBody>
      </p:sp>
      <p:sp>
        <p:nvSpPr>
          <p:cNvPr id="368" name="Shape 368"/>
          <p:cNvSpPr/>
          <p:nvPr/>
        </p:nvSpPr>
        <p:spPr>
          <a:xfrm>
            <a:off x="457200" y="1600200"/>
            <a:ext cx="8258914" cy="49392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買家後台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457200" y="1600200"/>
            <a:ext cx="8229611" cy="49905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76" name="Shape 376"/>
          <p:cNvSpPr/>
          <p:nvPr/>
        </p:nvSpPr>
        <p:spPr>
          <a:xfrm rot="5400000">
            <a:off x="7309953" y="2792099"/>
            <a:ext cx="1199699" cy="16437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7" name="Shape 377"/>
          <p:cNvSpPr txBox="1"/>
          <p:nvPr/>
        </p:nvSpPr>
        <p:spPr>
          <a:xfrm>
            <a:off x="7194753" y="3147750"/>
            <a:ext cx="1430100" cy="9323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600">
                <a:solidFill>
                  <a:srgbClr val="FFFFFF"/>
                </a:solidFill>
              </a:rPr>
              <a:t>在轉帳完後以此功能通知賣家的系統</a:t>
            </a:r>
          </a:p>
        </p:txBody>
      </p:sp>
      <p:sp>
        <p:nvSpPr>
          <p:cNvPr id="378" name="Shape 378"/>
          <p:cNvSpPr/>
          <p:nvPr/>
        </p:nvSpPr>
        <p:spPr>
          <a:xfrm rot="-5400000">
            <a:off x="3852929" y="2913349"/>
            <a:ext cx="1022999" cy="2375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" name="Shape 379"/>
          <p:cNvSpPr txBox="1"/>
          <p:nvPr/>
        </p:nvSpPr>
        <p:spPr>
          <a:xfrm>
            <a:off x="3309329" y="3744000"/>
            <a:ext cx="2242800" cy="680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600">
                <a:solidFill>
                  <a:srgbClr val="FFFFFF"/>
                </a:solidFill>
              </a:rPr>
              <a:t>當在購物頁面購買後此功能可跟賣家溝通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/>
              <a:t>已付款通知填寫頁面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461118" y="1598566"/>
            <a:ext cx="8221762" cy="49709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87" name="Shape 387"/>
          <p:cNvSpPr/>
          <p:nvPr/>
        </p:nvSpPr>
        <p:spPr>
          <a:xfrm rot="5400000">
            <a:off x="6665228" y="2711625"/>
            <a:ext cx="1479600" cy="16784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8" name="Shape 388"/>
          <p:cNvSpPr txBox="1"/>
          <p:nvPr/>
        </p:nvSpPr>
        <p:spPr>
          <a:xfrm>
            <a:off x="6633878" y="2948475"/>
            <a:ext cx="1610400" cy="1342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>
                <a:solidFill>
                  <a:srgbClr val="FFFFFF"/>
                </a:solidFill>
              </a:rPr>
              <a:t>收件資料只需填過一次之後系統便會記錄後自動顯示，有更改的話直接修改即可</a:t>
            </a:r>
          </a:p>
        </p:txBody>
      </p:sp>
      <p:sp>
        <p:nvSpPr>
          <p:cNvPr id="389" name="Shape 389"/>
          <p:cNvSpPr/>
          <p:nvPr/>
        </p:nvSpPr>
        <p:spPr>
          <a:xfrm rot="-5400000">
            <a:off x="864999" y="4310625"/>
            <a:ext cx="1754099" cy="1714199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" name="Shape 390"/>
          <p:cNvSpPr txBox="1"/>
          <p:nvPr/>
        </p:nvSpPr>
        <p:spPr>
          <a:xfrm>
            <a:off x="989478" y="4344576"/>
            <a:ext cx="1727999" cy="16610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600">
                <a:solidFill>
                  <a:srgbClr val="FFFFFF"/>
                </a:solidFill>
              </a:rPr>
              <a:t>匯款資料跟匯款時間是會更動的每次都會不同，給賣家的話裡一般可跟賣家附註商品明細</a:t>
            </a:r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/>
              <a:t>悄悄話頁面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457200" y="1600200"/>
            <a:ext cx="8231298" cy="49820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/>
        </p:nvSpPr>
        <p:spPr>
          <a:xfrm>
            <a:off x="2045295" y="3434409"/>
            <a:ext cx="1844399" cy="102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 sz="3800"/>
              <a:t>賣家流程</a:t>
            </a:r>
          </a:p>
        </p:txBody>
      </p:sp>
      <p:sp>
        <p:nvSpPr>
          <p:cNvPr id="404" name="Shape 404"/>
          <p:cNvSpPr/>
          <p:nvPr/>
        </p:nvSpPr>
        <p:spPr>
          <a:xfrm>
            <a:off x="674617" y="1985658"/>
            <a:ext cx="1844399" cy="102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1020936" y="2264377"/>
            <a:ext cx="1262400" cy="4295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會員註冊</a:t>
            </a:r>
          </a:p>
        </p:txBody>
      </p:sp>
      <p:sp>
        <p:nvSpPr>
          <p:cNvPr id="406" name="Shape 406"/>
          <p:cNvSpPr/>
          <p:nvPr/>
        </p:nvSpPr>
        <p:spPr>
          <a:xfrm>
            <a:off x="2662509" y="2264377"/>
            <a:ext cx="546299" cy="464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3359282" y="1985658"/>
            <a:ext cx="1844399" cy="102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8" name="Shape 408"/>
          <p:cNvSpPr txBox="1"/>
          <p:nvPr/>
        </p:nvSpPr>
        <p:spPr>
          <a:xfrm>
            <a:off x="3501570" y="2264377"/>
            <a:ext cx="1721100" cy="599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填寫基本資料</a:t>
            </a:r>
          </a:p>
        </p:txBody>
      </p:sp>
      <p:sp>
        <p:nvSpPr>
          <p:cNvPr id="409" name="Shape 409"/>
          <p:cNvSpPr/>
          <p:nvPr/>
        </p:nvSpPr>
        <p:spPr>
          <a:xfrm>
            <a:off x="5344667" y="2264377"/>
            <a:ext cx="546299" cy="464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6035231" y="1968211"/>
            <a:ext cx="1844399" cy="102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1" name="Shape 411"/>
          <p:cNvSpPr txBox="1"/>
          <p:nvPr/>
        </p:nvSpPr>
        <p:spPr>
          <a:xfrm>
            <a:off x="6333285" y="2107642"/>
            <a:ext cx="1383300" cy="621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手機</a:t>
            </a:r>
          </a:p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及email認證</a:t>
            </a:r>
          </a:p>
        </p:txBody>
      </p:sp>
      <p:sp>
        <p:nvSpPr>
          <p:cNvPr id="412" name="Shape 412"/>
          <p:cNvSpPr/>
          <p:nvPr/>
        </p:nvSpPr>
        <p:spPr>
          <a:xfrm>
            <a:off x="1335962" y="3713129"/>
            <a:ext cx="546299" cy="464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3" name="Shape 413"/>
          <p:cNvSpPr txBox="1"/>
          <p:nvPr/>
        </p:nvSpPr>
        <p:spPr>
          <a:xfrm>
            <a:off x="2170117" y="3570408"/>
            <a:ext cx="1773299" cy="750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設定安全電腦及安全密碼</a:t>
            </a:r>
          </a:p>
        </p:txBody>
      </p:sp>
      <p:sp>
        <p:nvSpPr>
          <p:cNvPr id="414" name="Shape 414"/>
          <p:cNvSpPr/>
          <p:nvPr/>
        </p:nvSpPr>
        <p:spPr>
          <a:xfrm>
            <a:off x="4798332" y="3434409"/>
            <a:ext cx="1844399" cy="102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4088998" y="3713129"/>
            <a:ext cx="546299" cy="464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6" name="Shape 416"/>
          <p:cNvSpPr txBox="1"/>
          <p:nvPr/>
        </p:nvSpPr>
        <p:spPr>
          <a:xfrm>
            <a:off x="4919832" y="3673229"/>
            <a:ext cx="1806300" cy="504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會員註冊完成</a:t>
            </a:r>
          </a:p>
        </p:txBody>
      </p:sp>
      <p:sp>
        <p:nvSpPr>
          <p:cNvPr id="417" name="Shape 417"/>
          <p:cNvSpPr/>
          <p:nvPr/>
        </p:nvSpPr>
        <p:spPr>
          <a:xfrm>
            <a:off x="3974103" y="4855894"/>
            <a:ext cx="1844399" cy="102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3264770" y="5134614"/>
            <a:ext cx="546299" cy="464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9" name="Shape 419"/>
          <p:cNvSpPr txBox="1"/>
          <p:nvPr/>
        </p:nvSpPr>
        <p:spPr>
          <a:xfrm>
            <a:off x="4245891" y="4991893"/>
            <a:ext cx="1473899" cy="750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商品上架</a:t>
            </a:r>
          </a:p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及</a:t>
            </a:r>
            <a:r>
              <a:rPr lang="zh-TW" sz="1800" b="1">
                <a:solidFill>
                  <a:srgbClr val="FFFFFF"/>
                </a:solidFill>
              </a:rPr>
              <a:t>賣場設定</a:t>
            </a:r>
          </a:p>
        </p:txBody>
      </p:sp>
      <p:sp>
        <p:nvSpPr>
          <p:cNvPr id="420" name="Shape 420"/>
          <p:cNvSpPr/>
          <p:nvPr/>
        </p:nvSpPr>
        <p:spPr>
          <a:xfrm>
            <a:off x="6766455" y="4855894"/>
            <a:ext cx="1844399" cy="102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6057122" y="5134614"/>
            <a:ext cx="546299" cy="464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6926150" y="5121028"/>
            <a:ext cx="1524900" cy="491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開始賣東西</a:t>
            </a:r>
          </a:p>
        </p:txBody>
      </p:sp>
      <p:sp>
        <p:nvSpPr>
          <p:cNvPr id="423" name="Shape 423"/>
          <p:cNvSpPr/>
          <p:nvPr/>
        </p:nvSpPr>
        <p:spPr>
          <a:xfrm>
            <a:off x="1234007" y="4855894"/>
            <a:ext cx="1844399" cy="1021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573488" y="5134614"/>
            <a:ext cx="546299" cy="4643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1489316" y="5114736"/>
            <a:ext cx="1525499" cy="504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結標信設定</a:t>
            </a: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 sz="3800"/>
              <a:t>總結與討論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2400"/>
              <a:t>    ●  露天拍賣的流程簡單明暸，介面簡單整齊，便於使用</a:t>
            </a:r>
          </a:p>
          <a:p>
            <a:endParaRPr lang="zh-TW" sz="2400"/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zh-TW" sz="2400"/>
              <a:t>    ●  多層防護，確保帳號與資料的安全性</a:t>
            </a:r>
          </a:p>
          <a:p>
            <a:endParaRPr lang="zh-TW" sz="2400"/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zh-TW" sz="2400"/>
              <a:t>    ●  有些賣家會為了賺錢，還是會有偷吃步的行為，有時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zh-TW" sz="2400"/>
              <a:t>        也會造成大家都默認許可的情況，這部分難免會有些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zh-TW" sz="2400"/>
              <a:t>        難管</a:t>
            </a:r>
          </a:p>
          <a:p>
            <a:endParaRPr lang="zh-TW" sz="2400"/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zh-TW" sz="9600"/>
              <a:t>
END.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 sz="3800">
                <a:solidFill>
                  <a:srgbClr val="B0271C"/>
                </a:solidFill>
              </a:rPr>
              <a:t>會員註冊</a:t>
            </a:r>
            <a:r>
              <a:rPr lang="zh-TW" sz="2400">
                <a:solidFill>
                  <a:srgbClr val="B0271C"/>
                </a:solidFill>
              </a:rPr>
              <a:t>-露天拍賣首頁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57200" y="1593053"/>
            <a:ext cx="8222221" cy="49819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7" name="Shape 67"/>
          <p:cNvSpPr/>
          <p:nvPr/>
        </p:nvSpPr>
        <p:spPr>
          <a:xfrm>
            <a:off x="457200" y="1593053"/>
            <a:ext cx="8229591" cy="504249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457675" y="1594899"/>
            <a:ext cx="8228649" cy="49783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zh-TW" sz="3800"/>
              <a:t>選擇註冊類別</a:t>
            </a:r>
          </a:p>
        </p:txBody>
      </p:sp>
      <p:sp>
        <p:nvSpPr>
          <p:cNvPr id="74" name="Shape 74"/>
          <p:cNvSpPr/>
          <p:nvPr/>
        </p:nvSpPr>
        <p:spPr>
          <a:xfrm>
            <a:off x="4454375" y="4382346"/>
            <a:ext cx="3987300" cy="1982100"/>
          </a:xfrm>
          <a:prstGeom prst="wedgeRoundRectCallout">
            <a:avLst>
              <a:gd name="adj1" fmla="val 2852"/>
              <a:gd name="adj2" fmla="val -70074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4636175" y="4485925"/>
            <a:ext cx="3643799" cy="1666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>
                <a:solidFill>
                  <a:srgbClr val="FFFFFF"/>
                </a:solidFill>
              </a:rPr>
              <a:t>(需提供公司相關資料通過審核)</a:t>
            </a:r>
          </a:p>
          <a:p>
            <a:pPr lvl="0" rtl="0">
              <a:buNone/>
            </a:pPr>
            <a:r>
              <a:rPr lang="zh-TW" sz="1800">
                <a:solidFill>
                  <a:srgbClr val="FFFFFF"/>
                </a:solidFill>
              </a:rPr>
              <a:t>正式成為法人會員後，賣場與商品頁也將顯示法人會員的圖示，</a:t>
            </a:r>
            <a:r>
              <a:rPr lang="zh-TW" sz="1800" b="1">
                <a:solidFill>
                  <a:srgbClr val="FFFFFF"/>
                </a:solidFill>
              </a:rPr>
              <a:t>提高買家對於賣場的信賴度</a:t>
            </a:r>
            <a:r>
              <a:rPr lang="zh-TW" sz="1800">
                <a:solidFill>
                  <a:srgbClr val="FFFFFF"/>
                </a:solidFill>
              </a:rPr>
              <a:t>；公司戶或法人組織以公司資料進行註冊，更可提升帳戶維護之便利性！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/>
              <a:t>填寫註冊資料:</a:t>
            </a:r>
            <a:r>
              <a:rPr lang="zh-TW" sz="2000"/>
              <a:t>可設定手機是否顯示與是否可從國外登入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82" name="Shape 82"/>
          <p:cNvSpPr/>
          <p:nvPr/>
        </p:nvSpPr>
        <p:spPr>
          <a:xfrm>
            <a:off x="449913" y="1607543"/>
            <a:ext cx="8244172" cy="49530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3" name="Shape 83"/>
          <p:cNvSpPr/>
          <p:nvPr/>
        </p:nvSpPr>
        <p:spPr>
          <a:xfrm>
            <a:off x="6308400" y="2344965"/>
            <a:ext cx="2494499" cy="1635000"/>
          </a:xfrm>
          <a:prstGeom prst="wedgeRoundRectCallout">
            <a:avLst>
              <a:gd name="adj1" fmla="val -58251"/>
              <a:gd name="adj2" fmla="val 75641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/>
          <p:nvPr/>
        </p:nvSpPr>
        <p:spPr>
          <a:xfrm>
            <a:off x="6567900" y="2640615"/>
            <a:ext cx="2235000" cy="104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 b="1">
                <a:solidFill>
                  <a:srgbClr val="FFFFFF"/>
                </a:solidFill>
              </a:rPr>
              <a:t>限制從國外登入</a:t>
            </a:r>
            <a:r>
              <a:rPr lang="zh-TW" sz="1800">
                <a:solidFill>
                  <a:srgbClr val="FFFFFF"/>
                </a:solidFill>
              </a:rPr>
              <a:t>：</a:t>
            </a:r>
          </a:p>
          <a:p>
            <a:pPr lvl="0" rtl="0">
              <a:buNone/>
            </a:pPr>
            <a:r>
              <a:rPr lang="zh-TW" sz="1800">
                <a:solidFill>
                  <a:srgbClr val="FFFFFF"/>
                </a:solidFill>
              </a:rPr>
              <a:t>可幫助降低帳號被盜用的風險。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手機認證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458948" y="1600710"/>
            <a:ext cx="8226102" cy="49666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2" name="Shape 92"/>
          <p:cNvSpPr/>
          <p:nvPr/>
        </p:nvSpPr>
        <p:spPr>
          <a:xfrm>
            <a:off x="778575" y="3977357"/>
            <a:ext cx="2887200" cy="1872000"/>
          </a:xfrm>
          <a:prstGeom prst="wedgeRoundRectCallout">
            <a:avLst>
              <a:gd name="adj1" fmla="val 47186"/>
              <a:gd name="adj2" fmla="val -78897"/>
              <a:gd name="adj3" fmla="val 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1059375" y="4368107"/>
            <a:ext cx="2444100" cy="14220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zh-TW" sz="1800">
                <a:solidFill>
                  <a:srgbClr val="FFFFFF"/>
                </a:solidFill>
              </a:rPr>
              <a:t>特別的是用手機撥打他給的免費號碼，不同於一般手機給簡訊驗證碼。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zh-TW" sz="3800">
                <a:solidFill>
                  <a:srgbClr val="B0271C"/>
                </a:solidFill>
              </a:rPr>
              <a:t>E-mail認證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457200" y="1600200"/>
            <a:ext cx="8232288" cy="49469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Office PowerPoint</Application>
  <PresentationFormat>如螢幕大小 (4:3)</PresentationFormat>
  <Paragraphs>125</Paragraphs>
  <Slides>48</Slides>
  <Notes>48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/>
      <vt:lpstr>露天拍賣會員註冊</vt:lpstr>
      <vt:lpstr>目錄</vt:lpstr>
      <vt:lpstr>公司介紹</vt:lpstr>
      <vt:lpstr>會員註冊流程</vt:lpstr>
      <vt:lpstr>會員註冊-露天拍賣首頁</vt:lpstr>
      <vt:lpstr>選擇註冊類別</vt:lpstr>
      <vt:lpstr>填寫註冊資料:可設定手機是否顯示與是否可從國外登入</vt:lpstr>
      <vt:lpstr>手機認證</vt:lpstr>
      <vt:lpstr>E-mail認證</vt:lpstr>
      <vt:lpstr>設定電腦</vt:lpstr>
      <vt:lpstr>了解何謂設定電腦</vt:lpstr>
      <vt:lpstr>設定安全碼前進行身分證確認</vt:lpstr>
      <vt:lpstr>設定安全碼</vt:lpstr>
      <vt:lpstr>完成後繼續設定結標通知信</vt:lpstr>
      <vt:lpstr>設定前輸入安全碼</vt:lpstr>
      <vt:lpstr>設定畫面</vt:lpstr>
      <vt:lpstr>完成，開始上架</vt:lpstr>
      <vt:lpstr>賣場上架流程</vt:lpstr>
      <vt:lpstr>點選我要"賣東西"</vt:lpstr>
      <vt:lpstr>選擇賣場上架工具</vt:lpstr>
      <vt:lpstr>手機確認</vt:lpstr>
      <vt:lpstr>選擇您要賣的東西的類別</vt:lpstr>
      <vt:lpstr>開始設定賣場</vt:lpstr>
      <vt:lpstr>賣場交易方式設定</vt:lpstr>
      <vt:lpstr>賣場付費廣告宣傳-可自由選購</vt:lpstr>
      <vt:lpstr>賣場完成頁面預覽及修改</vt:lpstr>
      <vt:lpstr>上架成功</vt:lpstr>
      <vt:lpstr>可回商品頁面修改</vt:lpstr>
      <vt:lpstr>其他賣場上架工具</vt:lpstr>
      <vt:lpstr>其他賣場上架工具</vt:lpstr>
      <vt:lpstr>賣場管理功能</vt:lpstr>
      <vt:lpstr>賣場出售中管理</vt:lpstr>
      <vt:lpstr>賣場下架管理</vt:lpstr>
      <vt:lpstr>關於我</vt:lpstr>
      <vt:lpstr>台灣拍賣平台收費比較</vt:lpstr>
      <vt:lpstr>賣場購物流程</vt:lpstr>
      <vt:lpstr>在首頁搜尋欄內打上想要的物件</vt:lpstr>
      <vt:lpstr>就可以找到目前有在販售的賣場</vt:lpstr>
      <vt:lpstr>賣場分類欄</vt:lpstr>
      <vt:lpstr>進入賣場頁面之後</vt:lpstr>
      <vt:lpstr>進入賣場頁面之後</vt:lpstr>
      <vt:lpstr>確認購買頁面</vt:lpstr>
      <vt:lpstr>買家後台</vt:lpstr>
      <vt:lpstr>已付款通知填寫頁面</vt:lpstr>
      <vt:lpstr>悄悄話頁面</vt:lpstr>
      <vt:lpstr>賣家流程</vt:lpstr>
      <vt:lpstr>總結與討論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露天拍賣會員註冊</dc:title>
  <cp:lastModifiedBy>NTUA-EEC</cp:lastModifiedBy>
  <cp:revision>1</cp:revision>
  <dcterms:modified xsi:type="dcterms:W3CDTF">2013-04-11T05:14:12Z</dcterms:modified>
</cp:coreProperties>
</file>