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19" r:id="rId3"/>
    <p:sldId id="320" r:id="rId4"/>
    <p:sldId id="321" r:id="rId5"/>
    <p:sldId id="323" r:id="rId6"/>
    <p:sldId id="324" r:id="rId7"/>
    <p:sldId id="304" r:id="rId8"/>
    <p:sldId id="277" r:id="rId9"/>
    <p:sldId id="278" r:id="rId10"/>
    <p:sldId id="279" r:id="rId11"/>
    <p:sldId id="280" r:id="rId12"/>
    <p:sldId id="281" r:id="rId13"/>
    <p:sldId id="282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25" r:id="rId28"/>
    <p:sldId id="305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273" r:id="rId51"/>
    <p:sldId id="276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動畫概論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 24h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購物流程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王藝臻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:S530053005</a:t>
            </a:r>
          </a:p>
          <a:p>
            <a:r>
              <a:rPr lang="zh-TW" altLang="en-US" spc="300" dirty="0" smtClean="0">
                <a:latin typeface="微軟正黑體" pitchFamily="34" charset="-120"/>
                <a:ea typeface="微軟正黑體" pitchFamily="34" charset="-120"/>
              </a:rPr>
              <a:t>指導老師</a:t>
            </a:r>
            <a:r>
              <a:rPr lang="en-US" altLang="zh-TW" spc="3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pc="300" dirty="0" smtClean="0">
                <a:latin typeface="微軟正黑體" pitchFamily="34" charset="-120"/>
                <a:ea typeface="微軟正黑體" pitchFamily="34" charset="-120"/>
              </a:rPr>
              <a:t>曹聖豪</a:t>
            </a:r>
            <a:endParaRPr lang="zh-TW" altLang="en-US" spc="3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4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會員中心的首頁，很乾淨有舒服感。</a:t>
            </a:r>
          </a:p>
        </p:txBody>
      </p:sp>
      <p:pic>
        <p:nvPicPr>
          <p:cNvPr id="5122" name="Picture 2" descr="C:\Users\Miu\Desktop\PChome Online 中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3" y="338520"/>
            <a:ext cx="7488832" cy="50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60032" y="6476846"/>
            <a:ext cx="424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://member.pchome.com.tw/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7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加入會員一般程序。</a:t>
            </a:r>
          </a:p>
        </p:txBody>
      </p:sp>
      <p:sp>
        <p:nvSpPr>
          <p:cNvPr id="4" name="矩形 3"/>
          <p:cNvSpPr/>
          <p:nvPr/>
        </p:nvSpPr>
        <p:spPr>
          <a:xfrm>
            <a:off x="4860032" y="6476846"/>
            <a:ext cx="424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://member.pchome.com.tw/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259632" y="260649"/>
            <a:ext cx="5904656" cy="5049418"/>
            <a:chOff x="1259632" y="260649"/>
            <a:chExt cx="5904656" cy="5049418"/>
          </a:xfrm>
        </p:grpSpPr>
        <p:pic>
          <p:nvPicPr>
            <p:cNvPr id="3074" name="Picture 2" descr="C:\Users\Miu\Desktop\PChome Online 網路家庭-員中心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60649"/>
              <a:ext cx="5904656" cy="504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292080" y="260649"/>
              <a:ext cx="648072" cy="2880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4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697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最特別的地方，他把忘記密碼這個選項放在第一選項。</a:t>
            </a:r>
          </a:p>
        </p:txBody>
      </p:sp>
      <p:sp>
        <p:nvSpPr>
          <p:cNvPr id="4" name="矩形 3"/>
          <p:cNvSpPr/>
          <p:nvPr/>
        </p:nvSpPr>
        <p:spPr>
          <a:xfrm>
            <a:off x="4860032" y="6476846"/>
            <a:ext cx="424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://member.pchome.com.tw/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43608" y="260648"/>
            <a:ext cx="6408712" cy="4941168"/>
            <a:chOff x="1043608" y="260648"/>
            <a:chExt cx="6408712" cy="4941168"/>
          </a:xfrm>
        </p:grpSpPr>
        <p:pic>
          <p:nvPicPr>
            <p:cNvPr id="4098" name="Picture 2" descr="C:\Users\Miu\Desktop\PChome Online 網路員中心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0648"/>
              <a:ext cx="6408712" cy="494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619672" y="260648"/>
              <a:ext cx="72008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23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602128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服務總</a:t>
            </a:r>
            <a:r>
              <a:rPr lang="zh-TW" altLang="en-US" dirty="0" smtClean="0"/>
              <a:t>覽。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60032" y="6476846"/>
            <a:ext cx="424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://member.pchome.com.tw/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403648" y="260648"/>
            <a:ext cx="5904656" cy="5544616"/>
            <a:chOff x="1403648" y="260648"/>
            <a:chExt cx="5904656" cy="5544616"/>
          </a:xfrm>
        </p:grpSpPr>
        <p:pic>
          <p:nvPicPr>
            <p:cNvPr id="6146" name="Picture 2" descr="C:\Users\Miu\Desktop\111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60648"/>
              <a:ext cx="5904656" cy="554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067944" y="260648"/>
              <a:ext cx="79208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8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購物流程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30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29692" y="648273"/>
            <a:ext cx="8217728" cy="4599515"/>
            <a:chOff x="323528" y="620687"/>
            <a:chExt cx="8217728" cy="45995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250"/>
            <a:stretch/>
          </p:blipFill>
          <p:spPr bwMode="auto">
            <a:xfrm>
              <a:off x="323528" y="620687"/>
              <a:ext cx="8217728" cy="4599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61380" y="2393302"/>
              <a:ext cx="792088" cy="249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1509936" y="5589240"/>
            <a:ext cx="493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有一個</a:t>
            </a:r>
            <a:r>
              <a:rPr lang="en-US" altLang="zh-TW" dirty="0"/>
              <a:t>24H</a:t>
            </a:r>
            <a:r>
              <a:rPr lang="zh-TW" altLang="en-US" dirty="0"/>
              <a:t>以內到貨的購物平台。</a:t>
            </a:r>
          </a:p>
        </p:txBody>
      </p:sp>
      <p:sp>
        <p:nvSpPr>
          <p:cNvPr id="5" name="矩形 4"/>
          <p:cNvSpPr/>
          <p:nvPr/>
        </p:nvSpPr>
        <p:spPr>
          <a:xfrm>
            <a:off x="4795529" y="6453336"/>
            <a:ext cx="438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http://www.pchome.com.tw/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這是他們的主打</a:t>
            </a:r>
            <a:r>
              <a:rPr lang="en-US" altLang="zh-TW" dirty="0"/>
              <a:t>!24H</a:t>
            </a:r>
            <a:r>
              <a:rPr lang="zh-TW" altLang="en-US" dirty="0"/>
              <a:t>到貨，遲到給</a:t>
            </a:r>
            <a:r>
              <a:rPr lang="en-US" altLang="zh-TW" dirty="0"/>
              <a:t>100!</a:t>
            </a:r>
          </a:p>
          <a:p>
            <a:r>
              <a:rPr lang="zh-TW" altLang="en-US" dirty="0"/>
              <a:t>只要你在裡面訂的東西，</a:t>
            </a:r>
            <a:r>
              <a:rPr lang="en-US" altLang="zh-TW" dirty="0"/>
              <a:t>24H</a:t>
            </a:r>
            <a:r>
              <a:rPr lang="zh-TW" altLang="en-US" dirty="0"/>
              <a:t>內送達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39952" y="6488668"/>
            <a:ext cx="49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http://24h.pchome.com.tw/index/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226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甚至還有特賣會。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36072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139952" y="6488668"/>
            <a:ext cx="49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http://24h.pchome.com.tw/index/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這是商品分類及熱門頻道，應該是應有盡有了。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18" y="260648"/>
            <a:ext cx="2736304" cy="481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52" y="1132233"/>
            <a:ext cx="3447443" cy="394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139952" y="6488668"/>
            <a:ext cx="49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http://24h.pchome.com.tw/index/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3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597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PCHOME----</a:t>
            </a:r>
            <a:r>
              <a:rPr lang="zh-TW" altLang="en-US" dirty="0"/>
              <a:t>若嫌麻煩，你可以直接找右上角搜尋方式，</a:t>
            </a:r>
            <a:endParaRPr lang="en-US" altLang="zh-TW" dirty="0"/>
          </a:p>
          <a:p>
            <a:r>
              <a:rPr lang="zh-TW" altLang="en-US" dirty="0"/>
              <a:t>還有貼心的顧客中心，可查詢。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6534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139952" y="6488668"/>
            <a:ext cx="49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http://24h.pchome.com.tw/index/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94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公司簡介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30912" y="284189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1996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Online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網站創立，同年起經營入口網站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業務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1998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網路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家庭國際資訊股份有限公司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Online Inc.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）成立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2000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成立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電子商務部門，首先推出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B2C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綜合網路商城「 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線上購物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」。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2000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獲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選數位時代雜誌「台灣第一大網站」。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2004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Skype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成為全球首位策略合作夥伴，並於台灣推出「 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&amp; Skype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網路電話 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服務。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2005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成立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商店街 」為擴大電子商務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基礎。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2006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全球拍賣龍頭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eBay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合資成立「 露天拍賣 」，跨足網路拍賣業務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2007 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推出全球首創「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小時到貨專區線上購物─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 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服務。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2008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與五大房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仲公司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信義房屋、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住商不動產、太平洋房屋、中信房屋、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世紀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不動產合資成立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「樂屋網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」。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2010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商店街自網路家庭母公司分割，正式成立「商店街市集國際資訊股份有限公司」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網路家庭正式邁向國際，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全球購物服務上線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營運。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2011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&amp; Skype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服務由網路家庭國際資訊股份有限公司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Online)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移轉予子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公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司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連科通訊股份有限公司經營。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2012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網路家庭之關係企業「</a:t>
            </a:r>
            <a:r>
              <a:rPr lang="en-US" altLang="zh-TW" sz="1600" dirty="0" err="1">
                <a:latin typeface="微軟正黑體" pitchFamily="34" charset="-120"/>
                <a:ea typeface="微軟正黑體" pitchFamily="34" charset="-120"/>
              </a:rPr>
              <a:t>PChome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US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」上線，服務北美地區華人。</a:t>
            </a:r>
          </a:p>
        </p:txBody>
      </p:sp>
    </p:spTree>
    <p:extLst>
      <p:ext uri="{BB962C8B-B14F-4D97-AF65-F5344CB8AC3E}">
        <p14:creationId xmlns:p14="http://schemas.microsoft.com/office/powerpoint/2010/main" val="26663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上方有購物指標可以選購。</a:t>
            </a:r>
          </a:p>
        </p:txBody>
      </p:sp>
      <p:sp>
        <p:nvSpPr>
          <p:cNvPr id="5" name="矩形 4"/>
          <p:cNvSpPr/>
          <p:nvPr/>
        </p:nvSpPr>
        <p:spPr>
          <a:xfrm>
            <a:off x="3491880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8"/>
          <a:stretch/>
        </p:blipFill>
        <p:spPr bwMode="auto">
          <a:xfrm>
            <a:off x="-9974" y="1340768"/>
            <a:ext cx="91440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49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下方也有圖片點選方式可以選購。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233"/>
            <a:ext cx="7056784" cy="549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563888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94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09936" y="5589240"/>
            <a:ext cx="512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選好你的商品就按加入</a:t>
            </a:r>
            <a:r>
              <a:rPr lang="en-US" altLang="zh-TW" dirty="0"/>
              <a:t>24h</a:t>
            </a:r>
            <a:r>
              <a:rPr lang="zh-TW" altLang="en-US" dirty="0"/>
              <a:t>購物車。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64520" y="439148"/>
            <a:ext cx="8118152" cy="4710945"/>
            <a:chOff x="-17760" y="14199"/>
            <a:chExt cx="9161760" cy="55750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60" y="14199"/>
              <a:ext cx="9161760" cy="557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012160" y="548680"/>
              <a:ext cx="72008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67544" y="3356992"/>
              <a:ext cx="79208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6056" y="4581128"/>
              <a:ext cx="3960440" cy="9361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563888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9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509936" y="5589240"/>
            <a:ext cx="58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當你按了加入購物車，畫面就會出現購物車顯示你買的東西，還可以繼續挑選其它你所需的產品。</a:t>
            </a:r>
          </a:p>
        </p:txBody>
      </p:sp>
      <p:sp>
        <p:nvSpPr>
          <p:cNvPr id="4" name="矩形 3"/>
          <p:cNvSpPr/>
          <p:nvPr/>
        </p:nvSpPr>
        <p:spPr>
          <a:xfrm>
            <a:off x="3563888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6024" y="332656"/>
            <a:ext cx="8820472" cy="4752528"/>
            <a:chOff x="539552" y="332656"/>
            <a:chExt cx="8280920" cy="47525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8" t="7760" r="967" b="5574"/>
            <a:stretch/>
          </p:blipFill>
          <p:spPr bwMode="auto">
            <a:xfrm>
              <a:off x="539552" y="332656"/>
              <a:ext cx="8113362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740352" y="4293096"/>
              <a:ext cx="1080120" cy="7920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228184" y="1196752"/>
              <a:ext cx="1296144" cy="648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5576" y="5589240"/>
            <a:ext cx="818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點了購物車後，就會進入結帳畫面，多種的付款方式，可以選擇。</a:t>
            </a:r>
          </a:p>
        </p:txBody>
      </p:sp>
      <p:sp>
        <p:nvSpPr>
          <p:cNvPr id="4" name="矩形 3"/>
          <p:cNvSpPr/>
          <p:nvPr/>
        </p:nvSpPr>
        <p:spPr>
          <a:xfrm>
            <a:off x="3563888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4" y="729303"/>
            <a:ext cx="8378378" cy="45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21612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5576" y="5589240"/>
            <a:ext cx="61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確認付款方式後，就必須要填寫個人資料了。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3563888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1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8200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6488668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 http://24h.pchome.com.tw/sign/3c.htm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06204" y="5589240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確認送出後就完成訂購了喔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04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群組 75"/>
          <p:cNvGrpSpPr/>
          <p:nvPr/>
        </p:nvGrpSpPr>
        <p:grpSpPr>
          <a:xfrm>
            <a:off x="139362" y="288982"/>
            <a:ext cx="4219277" cy="937617"/>
            <a:chOff x="352722" y="319462"/>
            <a:chExt cx="4219277" cy="937617"/>
          </a:xfrm>
        </p:grpSpPr>
        <p:grpSp>
          <p:nvGrpSpPr>
            <p:cNvPr id="2" name="群組 1"/>
            <p:cNvGrpSpPr/>
            <p:nvPr/>
          </p:nvGrpSpPr>
          <p:grpSpPr>
            <a:xfrm>
              <a:off x="352722" y="319462"/>
              <a:ext cx="1562695" cy="937617"/>
              <a:chOff x="78878" y="496"/>
              <a:chExt cx="1562695" cy="937617"/>
            </a:xfrm>
          </p:grpSpPr>
          <p:sp>
            <p:nvSpPr>
              <p:cNvPr id="51" name="圓角矩形 50"/>
              <p:cNvSpPr/>
              <p:nvPr/>
            </p:nvSpPr>
            <p:spPr>
              <a:xfrm>
                <a:off x="78878" y="496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圓角矩形 4"/>
              <p:cNvSpPr/>
              <p:nvPr/>
            </p:nvSpPr>
            <p:spPr>
              <a:xfrm>
                <a:off x="106340" y="27958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顧客</a:t>
                </a:r>
                <a:endParaRPr lang="zh-TW" altLang="en-US" sz="2300" kern="1200" dirty="0"/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2052935" y="594496"/>
              <a:ext cx="331291" cy="387548"/>
              <a:chOff x="1779091" y="275530"/>
              <a:chExt cx="331291" cy="387548"/>
            </a:xfrm>
          </p:grpSpPr>
          <p:sp>
            <p:nvSpPr>
              <p:cNvPr id="49" name="向右箭號 48"/>
              <p:cNvSpPr/>
              <p:nvPr/>
            </p:nvSpPr>
            <p:spPr>
              <a:xfrm>
                <a:off x="1779091" y="275530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向右箭號 6"/>
              <p:cNvSpPr/>
              <p:nvPr/>
            </p:nvSpPr>
            <p:spPr>
              <a:xfrm>
                <a:off x="1779091" y="353040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2540496" y="319462"/>
              <a:ext cx="1562695" cy="937617"/>
              <a:chOff x="2266652" y="496"/>
              <a:chExt cx="1562695" cy="93761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2266652" y="496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241735"/>
                  <a:satOff val="4976"/>
                  <a:lumOff val="1078"/>
                  <a:alphaOff val="0"/>
                </a:schemeClr>
              </a:fillRef>
              <a:effectRef idx="0">
                <a:schemeClr val="accent5">
                  <a:hueOff val="-1241735"/>
                  <a:satOff val="4976"/>
                  <a:lumOff val="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圓角矩形 8"/>
              <p:cNvSpPr/>
              <p:nvPr/>
            </p:nvSpPr>
            <p:spPr>
              <a:xfrm>
                <a:off x="2294114" y="27958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註冊會員</a:t>
                </a:r>
                <a:endParaRPr lang="zh-TW" altLang="en-US" sz="2300" kern="1200" dirty="0"/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4240708" y="594496"/>
              <a:ext cx="331291" cy="387548"/>
              <a:chOff x="3966864" y="275530"/>
              <a:chExt cx="331291" cy="387548"/>
            </a:xfrm>
          </p:grpSpPr>
          <p:sp>
            <p:nvSpPr>
              <p:cNvPr id="45" name="向右箭號 44"/>
              <p:cNvSpPr/>
              <p:nvPr/>
            </p:nvSpPr>
            <p:spPr>
              <a:xfrm>
                <a:off x="3966864" y="275530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419125"/>
                  <a:satOff val="5687"/>
                  <a:lumOff val="1233"/>
                  <a:alphaOff val="0"/>
                </a:schemeClr>
              </a:fillRef>
              <a:effectRef idx="0">
                <a:schemeClr val="accent5">
                  <a:hueOff val="-1419125"/>
                  <a:satOff val="5687"/>
                  <a:lumOff val="123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向右箭號 10"/>
              <p:cNvSpPr/>
              <p:nvPr/>
            </p:nvSpPr>
            <p:spPr>
              <a:xfrm>
                <a:off x="3966864" y="353040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4523057" y="188640"/>
            <a:ext cx="4403009" cy="1419095"/>
            <a:chOff x="4454425" y="496"/>
            <a:chExt cx="1562695" cy="937617"/>
          </a:xfrm>
        </p:grpSpPr>
        <p:sp>
          <p:nvSpPr>
            <p:cNvPr id="43" name="圓角矩形 42"/>
            <p:cNvSpPr/>
            <p:nvPr/>
          </p:nvSpPr>
          <p:spPr>
            <a:xfrm>
              <a:off x="4454425" y="496"/>
              <a:ext cx="1562695" cy="9376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12"/>
            <p:cNvSpPr/>
            <p:nvPr/>
          </p:nvSpPr>
          <p:spPr>
            <a:xfrm>
              <a:off x="4481887" y="27958"/>
              <a:ext cx="1507771" cy="88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300" kern="1200" dirty="0" smtClean="0"/>
                <a:t>選擇收費方式</a:t>
              </a:r>
              <a:endParaRPr lang="en-US" altLang="zh-TW" sz="2300" kern="1200" dirty="0" smtClean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07904" y="5897880"/>
            <a:ext cx="847334" cy="714294"/>
            <a:chOff x="3985617" y="1838225"/>
            <a:chExt cx="331291" cy="387548"/>
          </a:xfrm>
        </p:grpSpPr>
        <p:sp>
          <p:nvSpPr>
            <p:cNvPr id="37" name="向右箭號 36"/>
            <p:cNvSpPr/>
            <p:nvPr/>
          </p:nvSpPr>
          <p:spPr>
            <a:xfrm rot="10800000">
              <a:off x="3985617" y="1838225"/>
              <a:ext cx="331291" cy="3875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0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向右箭號 18"/>
            <p:cNvSpPr/>
            <p:nvPr/>
          </p:nvSpPr>
          <p:spPr>
            <a:xfrm rot="21600000">
              <a:off x="4085004" y="1915735"/>
              <a:ext cx="231904" cy="232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kern="120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924974" y="4221160"/>
            <a:ext cx="3960000" cy="648000"/>
            <a:chOff x="2266652" y="3125886"/>
            <a:chExt cx="1562695" cy="937617"/>
          </a:xfrm>
        </p:grpSpPr>
        <p:sp>
          <p:nvSpPr>
            <p:cNvPr id="23" name="圓角矩形 22"/>
            <p:cNvSpPr/>
            <p:nvPr/>
          </p:nvSpPr>
          <p:spPr>
            <a:xfrm>
              <a:off x="2266652" y="3125886"/>
              <a:ext cx="1562695" cy="9376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692142"/>
                <a:satOff val="34835"/>
                <a:lumOff val="7549"/>
                <a:alphaOff val="0"/>
              </a:schemeClr>
            </a:fillRef>
            <a:effectRef idx="0">
              <a:schemeClr val="accent5">
                <a:hueOff val="-8692142"/>
                <a:satOff val="34835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32"/>
            <p:cNvSpPr/>
            <p:nvPr/>
          </p:nvSpPr>
          <p:spPr>
            <a:xfrm>
              <a:off x="2294114" y="3153348"/>
              <a:ext cx="1507771" cy="88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300" kern="1200" dirty="0" smtClean="0"/>
                <a:t>選擇送貨方式</a:t>
              </a:r>
              <a:endParaRPr lang="zh-TW" altLang="en-US" sz="2300" kern="1200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924981" y="5949352"/>
            <a:ext cx="3960000" cy="648000"/>
            <a:chOff x="4454425" y="3125886"/>
            <a:chExt cx="1562695" cy="937617"/>
          </a:xfrm>
        </p:grpSpPr>
        <p:sp>
          <p:nvSpPr>
            <p:cNvPr id="19" name="圓角矩形 18"/>
            <p:cNvSpPr/>
            <p:nvPr/>
          </p:nvSpPr>
          <p:spPr>
            <a:xfrm>
              <a:off x="4454425" y="3125886"/>
              <a:ext cx="1562695" cy="9376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36"/>
            <p:cNvSpPr/>
            <p:nvPr/>
          </p:nvSpPr>
          <p:spPr>
            <a:xfrm>
              <a:off x="4481887" y="3153348"/>
              <a:ext cx="1507771" cy="882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300" kern="1200" dirty="0" smtClean="0"/>
                <a:t>購物完成</a:t>
              </a:r>
              <a:endParaRPr lang="zh-TW" altLang="en-US" sz="2300" kern="1200" dirty="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4572000" y="1931207"/>
            <a:ext cx="4354065" cy="1425785"/>
            <a:chOff x="3321842" y="1931207"/>
            <a:chExt cx="5604223" cy="1425785"/>
          </a:xfrm>
        </p:grpSpPr>
        <p:grpSp>
          <p:nvGrpSpPr>
            <p:cNvPr id="79" name="群組 78"/>
            <p:cNvGrpSpPr/>
            <p:nvPr/>
          </p:nvGrpSpPr>
          <p:grpSpPr>
            <a:xfrm>
              <a:off x="3321842" y="2419375"/>
              <a:ext cx="5604223" cy="937617"/>
              <a:chOff x="3321842" y="2419375"/>
              <a:chExt cx="5604223" cy="937617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3321842" y="2419375"/>
                <a:ext cx="1159200" cy="937617"/>
                <a:chOff x="78878" y="3125886"/>
                <a:chExt cx="1562695" cy="937617"/>
              </a:xfrm>
            </p:grpSpPr>
            <p:sp>
              <p:nvSpPr>
                <p:cNvPr id="27" name="圓角矩形 26"/>
                <p:cNvSpPr/>
                <p:nvPr/>
              </p:nvSpPr>
              <p:spPr>
                <a:xfrm>
                  <a:off x="78878" y="3125886"/>
                  <a:ext cx="1562695" cy="9376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7450407"/>
                    <a:satOff val="29858"/>
                    <a:lumOff val="6471"/>
                    <a:alphaOff val="0"/>
                  </a:schemeClr>
                </a:fillRef>
                <a:effectRef idx="0">
                  <a:schemeClr val="accent5">
                    <a:hueOff val="-7450407"/>
                    <a:satOff val="29858"/>
                    <a:lumOff val="6471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圓角矩形 28"/>
                <p:cNvSpPr/>
                <p:nvPr/>
              </p:nvSpPr>
              <p:spPr>
                <a:xfrm>
                  <a:off x="106340" y="3153348"/>
                  <a:ext cx="1507771" cy="8826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2300" kern="1200" dirty="0" err="1" smtClean="0"/>
                    <a:t>i</a:t>
                  </a:r>
                  <a:r>
                    <a:rPr lang="en-US" altLang="zh-TW" sz="2300" kern="1200" dirty="0" smtClean="0"/>
                    <a:t>-bon</a:t>
                  </a:r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7767379" y="2419375"/>
                <a:ext cx="1158686" cy="937617"/>
                <a:chOff x="4454425" y="1563191"/>
                <a:chExt cx="1562695" cy="937617"/>
              </a:xfrm>
            </p:grpSpPr>
            <p:sp>
              <p:nvSpPr>
                <p:cNvPr id="39" name="圓角矩形 38"/>
                <p:cNvSpPr/>
                <p:nvPr/>
              </p:nvSpPr>
              <p:spPr>
                <a:xfrm>
                  <a:off x="4454425" y="1563191"/>
                  <a:ext cx="1562695" cy="9376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3725204"/>
                    <a:satOff val="14929"/>
                    <a:lumOff val="3235"/>
                    <a:alphaOff val="0"/>
                  </a:schemeClr>
                </a:fillRef>
                <a:effectRef idx="0">
                  <a:schemeClr val="accent5">
                    <a:hueOff val="-3725204"/>
                    <a:satOff val="14929"/>
                    <a:lumOff val="323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圓角矩形 16"/>
                <p:cNvSpPr/>
                <p:nvPr/>
              </p:nvSpPr>
              <p:spPr>
                <a:xfrm>
                  <a:off x="4481887" y="1590653"/>
                  <a:ext cx="1507771" cy="8826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300" kern="1200" dirty="0" smtClean="0"/>
                    <a:t>信用卡</a:t>
                  </a:r>
                  <a:endParaRPr lang="en-US" altLang="zh-TW" sz="2300" kern="1200" dirty="0" smtClean="0"/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6285704" y="2419375"/>
                <a:ext cx="1158686" cy="937617"/>
                <a:chOff x="2266652" y="1563191"/>
                <a:chExt cx="1562695" cy="937617"/>
              </a:xfrm>
            </p:grpSpPr>
            <p:sp>
              <p:nvSpPr>
                <p:cNvPr id="35" name="圓角矩形 34"/>
                <p:cNvSpPr/>
                <p:nvPr/>
              </p:nvSpPr>
              <p:spPr>
                <a:xfrm>
                  <a:off x="2266652" y="1563191"/>
                  <a:ext cx="1562695" cy="9376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4966938"/>
                    <a:satOff val="19906"/>
                    <a:lumOff val="4314"/>
                    <a:alphaOff val="0"/>
                  </a:schemeClr>
                </a:fillRef>
                <a:effectRef idx="0">
                  <a:schemeClr val="accent5">
                    <a:hueOff val="-4966938"/>
                    <a:satOff val="19906"/>
                    <a:lumOff val="431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圓角矩形 20"/>
                <p:cNvSpPr/>
                <p:nvPr/>
              </p:nvSpPr>
              <p:spPr>
                <a:xfrm>
                  <a:off x="2294114" y="1590653"/>
                  <a:ext cx="1507771" cy="8826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300" kern="1200" dirty="0" smtClean="0"/>
                    <a:t>貨</a:t>
                  </a:r>
                  <a:r>
                    <a:rPr lang="zh-TW" altLang="en-US" sz="2300" kern="1200" dirty="0" smtClean="0"/>
                    <a:t>到</a:t>
                  </a:r>
                  <a:endParaRPr lang="en-US" altLang="zh-TW" sz="2300" kern="1200" dirty="0" smtClean="0"/>
                </a:p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300" kern="1200" dirty="0" smtClean="0"/>
                    <a:t>付款</a:t>
                  </a:r>
                  <a:endParaRPr lang="en-US" altLang="zh-TW" sz="2300" kern="1200" dirty="0" smtClean="0"/>
                </a:p>
              </p:txBody>
            </p:sp>
          </p:grpSp>
          <p:grpSp>
            <p:nvGrpSpPr>
              <p:cNvPr id="12" name="群組 11"/>
              <p:cNvGrpSpPr/>
              <p:nvPr/>
            </p:nvGrpSpPr>
            <p:grpSpPr>
              <a:xfrm>
                <a:off x="4804030" y="2419375"/>
                <a:ext cx="1158686" cy="937617"/>
                <a:chOff x="78878" y="1563191"/>
                <a:chExt cx="1562695" cy="937617"/>
              </a:xfrm>
            </p:grpSpPr>
            <p:sp>
              <p:nvSpPr>
                <p:cNvPr id="31" name="圓角矩形 30"/>
                <p:cNvSpPr/>
                <p:nvPr/>
              </p:nvSpPr>
              <p:spPr>
                <a:xfrm>
                  <a:off x="78878" y="1563191"/>
                  <a:ext cx="1562695" cy="93761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6208672"/>
                    <a:satOff val="24882"/>
                    <a:lumOff val="5392"/>
                    <a:alphaOff val="0"/>
                  </a:schemeClr>
                </a:fillRef>
                <a:effectRef idx="0">
                  <a:schemeClr val="accent5">
                    <a:hueOff val="-6208672"/>
                    <a:satOff val="24882"/>
                    <a:lumOff val="539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圓角矩形 24"/>
                <p:cNvSpPr/>
                <p:nvPr/>
              </p:nvSpPr>
              <p:spPr>
                <a:xfrm>
                  <a:off x="106340" y="1590653"/>
                  <a:ext cx="1507771" cy="88269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300" kern="1200" dirty="0" smtClean="0"/>
                    <a:t>轉帳</a:t>
                  </a:r>
                  <a:endParaRPr lang="en-US" altLang="zh-TW" sz="2300" kern="1200" dirty="0" smtClean="0"/>
                </a:p>
              </p:txBody>
            </p:sp>
          </p:grpSp>
        </p:grpSp>
        <p:grpSp>
          <p:nvGrpSpPr>
            <p:cNvPr id="83" name="群組 82"/>
            <p:cNvGrpSpPr/>
            <p:nvPr/>
          </p:nvGrpSpPr>
          <p:grpSpPr>
            <a:xfrm>
              <a:off x="3718692" y="1931207"/>
              <a:ext cx="4782146" cy="331291"/>
              <a:chOff x="3718692" y="1931207"/>
              <a:chExt cx="4782146" cy="331291"/>
            </a:xfrm>
          </p:grpSpPr>
          <p:grpSp>
            <p:nvGrpSpPr>
              <p:cNvPr id="54" name="群組 53"/>
              <p:cNvGrpSpPr/>
              <p:nvPr/>
            </p:nvGrpSpPr>
            <p:grpSpPr>
              <a:xfrm>
                <a:off x="6633830" y="1931207"/>
                <a:ext cx="287354" cy="331291"/>
                <a:chOff x="5041999" y="984190"/>
                <a:chExt cx="387548" cy="331291"/>
              </a:xfrm>
            </p:grpSpPr>
            <p:sp>
              <p:nvSpPr>
                <p:cNvPr id="55" name="向右箭號 54"/>
                <p:cNvSpPr/>
                <p:nvPr/>
              </p:nvSpPr>
              <p:spPr>
                <a:xfrm rot="5400000">
                  <a:off x="5070127" y="956062"/>
                  <a:ext cx="331291" cy="387548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2838251"/>
                    <a:satOff val="11375"/>
                    <a:lumOff val="2465"/>
                    <a:alphaOff val="0"/>
                  </a:schemeClr>
                </a:fillRef>
                <a:effectRef idx="0">
                  <a:schemeClr val="accent5">
                    <a:hueOff val="-2838251"/>
                    <a:satOff val="11375"/>
                    <a:lumOff val="246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6" name="向右箭號 14"/>
                <p:cNvSpPr/>
                <p:nvPr/>
              </p:nvSpPr>
              <p:spPr>
                <a:xfrm>
                  <a:off x="5119509" y="1075630"/>
                  <a:ext cx="232528" cy="2319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1600" kern="1200"/>
                </a:p>
              </p:txBody>
            </p:sp>
          </p:grpSp>
          <p:grpSp>
            <p:nvGrpSpPr>
              <p:cNvPr id="64" name="群組 63"/>
              <p:cNvGrpSpPr/>
              <p:nvPr/>
            </p:nvGrpSpPr>
            <p:grpSpPr>
              <a:xfrm>
                <a:off x="5054176" y="1931207"/>
                <a:ext cx="287354" cy="331291"/>
                <a:chOff x="5041999" y="984190"/>
                <a:chExt cx="387548" cy="331291"/>
              </a:xfrm>
            </p:grpSpPr>
            <p:sp>
              <p:nvSpPr>
                <p:cNvPr id="65" name="向右箭號 64"/>
                <p:cNvSpPr/>
                <p:nvPr/>
              </p:nvSpPr>
              <p:spPr>
                <a:xfrm rot="5400000">
                  <a:off x="5070127" y="956062"/>
                  <a:ext cx="331291" cy="387548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2838251"/>
                    <a:satOff val="11375"/>
                    <a:lumOff val="2465"/>
                    <a:alphaOff val="0"/>
                  </a:schemeClr>
                </a:fillRef>
                <a:effectRef idx="0">
                  <a:schemeClr val="accent5">
                    <a:hueOff val="-2838251"/>
                    <a:satOff val="11375"/>
                    <a:lumOff val="246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6" name="向右箭號 14"/>
                <p:cNvSpPr/>
                <p:nvPr/>
              </p:nvSpPr>
              <p:spPr>
                <a:xfrm>
                  <a:off x="5119509" y="1075630"/>
                  <a:ext cx="232528" cy="2319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1600" kern="1200"/>
                </a:p>
              </p:txBody>
            </p:sp>
          </p:grpSp>
          <p:grpSp>
            <p:nvGrpSpPr>
              <p:cNvPr id="73" name="群組 72"/>
              <p:cNvGrpSpPr/>
              <p:nvPr/>
            </p:nvGrpSpPr>
            <p:grpSpPr>
              <a:xfrm>
                <a:off x="8213484" y="1931207"/>
                <a:ext cx="287354" cy="331291"/>
                <a:chOff x="5041999" y="984190"/>
                <a:chExt cx="387548" cy="331291"/>
              </a:xfrm>
            </p:grpSpPr>
            <p:sp>
              <p:nvSpPr>
                <p:cNvPr id="74" name="向右箭號 73"/>
                <p:cNvSpPr/>
                <p:nvPr/>
              </p:nvSpPr>
              <p:spPr>
                <a:xfrm rot="5400000">
                  <a:off x="5070127" y="956062"/>
                  <a:ext cx="331291" cy="387548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2838251"/>
                    <a:satOff val="11375"/>
                    <a:lumOff val="2465"/>
                    <a:alphaOff val="0"/>
                  </a:schemeClr>
                </a:fillRef>
                <a:effectRef idx="0">
                  <a:schemeClr val="accent5">
                    <a:hueOff val="-2838251"/>
                    <a:satOff val="11375"/>
                    <a:lumOff val="246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75" name="向右箭號 14"/>
                <p:cNvSpPr/>
                <p:nvPr/>
              </p:nvSpPr>
              <p:spPr>
                <a:xfrm>
                  <a:off x="5119509" y="1075630"/>
                  <a:ext cx="232528" cy="2319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1600" kern="1200"/>
                </a:p>
              </p:txBody>
            </p:sp>
          </p:grpSp>
          <p:grpSp>
            <p:nvGrpSpPr>
              <p:cNvPr id="80" name="群組 79"/>
              <p:cNvGrpSpPr/>
              <p:nvPr/>
            </p:nvGrpSpPr>
            <p:grpSpPr>
              <a:xfrm>
                <a:off x="3718692" y="1931207"/>
                <a:ext cx="287354" cy="331291"/>
                <a:chOff x="5041999" y="984190"/>
                <a:chExt cx="387548" cy="331291"/>
              </a:xfrm>
            </p:grpSpPr>
            <p:sp>
              <p:nvSpPr>
                <p:cNvPr id="81" name="向右箭號 80"/>
                <p:cNvSpPr/>
                <p:nvPr/>
              </p:nvSpPr>
              <p:spPr>
                <a:xfrm rot="5400000">
                  <a:off x="5070127" y="956062"/>
                  <a:ext cx="331291" cy="387548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2838251"/>
                    <a:satOff val="11375"/>
                    <a:lumOff val="2465"/>
                    <a:alphaOff val="0"/>
                  </a:schemeClr>
                </a:fillRef>
                <a:effectRef idx="0">
                  <a:schemeClr val="accent5">
                    <a:hueOff val="-2838251"/>
                    <a:satOff val="11375"/>
                    <a:lumOff val="246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2" name="向右箭號 14"/>
                <p:cNvSpPr/>
                <p:nvPr/>
              </p:nvSpPr>
              <p:spPr>
                <a:xfrm>
                  <a:off x="5119509" y="1075630"/>
                  <a:ext cx="232528" cy="2319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r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1600" kern="1200"/>
                </a:p>
              </p:txBody>
            </p:sp>
          </p:grpSp>
        </p:grpSp>
      </p:grpSp>
      <p:grpSp>
        <p:nvGrpSpPr>
          <p:cNvPr id="88" name="群組 87"/>
          <p:cNvGrpSpPr/>
          <p:nvPr/>
        </p:nvGrpSpPr>
        <p:grpSpPr>
          <a:xfrm>
            <a:off x="5364408" y="3573016"/>
            <a:ext cx="2880000" cy="382620"/>
            <a:chOff x="539066" y="1905650"/>
            <a:chExt cx="279773" cy="239161"/>
          </a:xfrm>
        </p:grpSpPr>
        <p:sp>
          <p:nvSpPr>
            <p:cNvPr id="89" name="向右箭號 88"/>
            <p:cNvSpPr/>
            <p:nvPr/>
          </p:nvSpPr>
          <p:spPr>
            <a:xfrm rot="5400000">
              <a:off x="559373" y="1885344"/>
              <a:ext cx="239160" cy="27977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21557"/>
                <a:satOff val="25334"/>
                <a:lumOff val="5491"/>
                <a:alphaOff val="0"/>
              </a:schemeClr>
            </a:fillRef>
            <a:effectRef idx="0">
              <a:schemeClr val="accent5">
                <a:hueOff val="-6321557"/>
                <a:satOff val="25334"/>
                <a:lumOff val="54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向右箭號 4"/>
            <p:cNvSpPr/>
            <p:nvPr/>
          </p:nvSpPr>
          <p:spPr>
            <a:xfrm>
              <a:off x="595022" y="1905650"/>
              <a:ext cx="167863" cy="167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100" kern="1200"/>
            </a:p>
          </p:txBody>
        </p:sp>
      </p:grpSp>
      <p:grpSp>
        <p:nvGrpSpPr>
          <p:cNvPr id="166" name="群組 165"/>
          <p:cNvGrpSpPr/>
          <p:nvPr/>
        </p:nvGrpSpPr>
        <p:grpSpPr>
          <a:xfrm>
            <a:off x="5364408" y="5113933"/>
            <a:ext cx="2880000" cy="528846"/>
            <a:chOff x="666452" y="2638325"/>
            <a:chExt cx="387548" cy="331291"/>
          </a:xfrm>
        </p:grpSpPr>
        <p:sp>
          <p:nvSpPr>
            <p:cNvPr id="167" name="向右箭號 166"/>
            <p:cNvSpPr/>
            <p:nvPr/>
          </p:nvSpPr>
          <p:spPr>
            <a:xfrm rot="5400000">
              <a:off x="694580" y="2610197"/>
              <a:ext cx="331291" cy="3875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向右箭號 26"/>
            <p:cNvSpPr/>
            <p:nvPr/>
          </p:nvSpPr>
          <p:spPr>
            <a:xfrm>
              <a:off x="743962" y="2638326"/>
              <a:ext cx="232528" cy="231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600" kern="1200"/>
            </a:p>
          </p:txBody>
        </p:sp>
      </p:grpSp>
      <p:sp>
        <p:nvSpPr>
          <p:cNvPr id="171" name="向右箭號 22"/>
          <p:cNvSpPr/>
          <p:nvPr/>
        </p:nvSpPr>
        <p:spPr>
          <a:xfrm rot="5400000">
            <a:off x="1182721" y="4570607"/>
            <a:ext cx="226800" cy="2262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600" kern="1200"/>
          </a:p>
        </p:txBody>
      </p:sp>
      <p:grpSp>
        <p:nvGrpSpPr>
          <p:cNvPr id="184" name="群組 183"/>
          <p:cNvGrpSpPr/>
          <p:nvPr/>
        </p:nvGrpSpPr>
        <p:grpSpPr>
          <a:xfrm>
            <a:off x="276527" y="1340768"/>
            <a:ext cx="3168000" cy="5220592"/>
            <a:chOff x="276527" y="1340768"/>
            <a:chExt cx="3168000" cy="5220592"/>
          </a:xfrm>
        </p:grpSpPr>
        <p:grpSp>
          <p:nvGrpSpPr>
            <p:cNvPr id="126" name="群組 125"/>
            <p:cNvGrpSpPr/>
            <p:nvPr/>
          </p:nvGrpSpPr>
          <p:grpSpPr>
            <a:xfrm>
              <a:off x="276527" y="5949360"/>
              <a:ext cx="3168000" cy="612000"/>
              <a:chOff x="2266652" y="496"/>
              <a:chExt cx="1562695" cy="937617"/>
            </a:xfrm>
          </p:grpSpPr>
          <p:sp>
            <p:nvSpPr>
              <p:cNvPr id="157" name="圓角矩形 156"/>
              <p:cNvSpPr/>
              <p:nvPr/>
            </p:nvSpPr>
            <p:spPr>
              <a:xfrm>
                <a:off x="2266652" y="496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655646"/>
                  <a:satOff val="6635"/>
                  <a:lumOff val="1438"/>
                  <a:alphaOff val="0"/>
                </a:schemeClr>
              </a:fillRef>
              <a:effectRef idx="0">
                <a:schemeClr val="accent5">
                  <a:hueOff val="-1655646"/>
                  <a:satOff val="6635"/>
                  <a:lumOff val="143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8" name="圓角矩形 8"/>
              <p:cNvSpPr/>
              <p:nvPr/>
            </p:nvSpPr>
            <p:spPr>
              <a:xfrm>
                <a:off x="2294114" y="27958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後台管理</a:t>
                </a:r>
                <a:endParaRPr lang="zh-TW" altLang="en-US" sz="2300" kern="1200" dirty="0"/>
              </a:p>
            </p:txBody>
          </p:sp>
        </p:grpSp>
        <p:grpSp>
          <p:nvGrpSpPr>
            <p:cNvPr id="128" name="群組 127"/>
            <p:cNvGrpSpPr/>
            <p:nvPr/>
          </p:nvGrpSpPr>
          <p:grpSpPr>
            <a:xfrm>
              <a:off x="276527" y="4591478"/>
              <a:ext cx="3168000" cy="612000"/>
              <a:chOff x="4454425" y="496"/>
              <a:chExt cx="1562695" cy="937617"/>
            </a:xfrm>
          </p:grpSpPr>
          <p:sp>
            <p:nvSpPr>
              <p:cNvPr id="153" name="圓角矩形 152"/>
              <p:cNvSpPr/>
              <p:nvPr/>
            </p:nvSpPr>
            <p:spPr>
              <a:xfrm>
                <a:off x="4454425" y="496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圓角矩形 12"/>
              <p:cNvSpPr/>
              <p:nvPr/>
            </p:nvSpPr>
            <p:spPr>
              <a:xfrm>
                <a:off x="4481887" y="27958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訂單受理</a:t>
                </a:r>
                <a:endParaRPr lang="zh-TW" altLang="en-US" sz="2300" kern="1200" dirty="0"/>
              </a:p>
            </p:txBody>
          </p:sp>
        </p:grpSp>
        <p:grpSp>
          <p:nvGrpSpPr>
            <p:cNvPr id="132" name="群組 131"/>
            <p:cNvGrpSpPr/>
            <p:nvPr/>
          </p:nvGrpSpPr>
          <p:grpSpPr>
            <a:xfrm>
              <a:off x="276527" y="3233594"/>
              <a:ext cx="3168000" cy="612000"/>
              <a:chOff x="2266652" y="1563191"/>
              <a:chExt cx="1562695" cy="937617"/>
            </a:xfrm>
          </p:grpSpPr>
          <p:sp>
            <p:nvSpPr>
              <p:cNvPr id="145" name="圓角矩形 144"/>
              <p:cNvSpPr/>
              <p:nvPr/>
            </p:nvSpPr>
            <p:spPr>
              <a:xfrm>
                <a:off x="2266652" y="1563191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圓角矩形 20"/>
              <p:cNvSpPr/>
              <p:nvPr/>
            </p:nvSpPr>
            <p:spPr>
              <a:xfrm>
                <a:off x="2294114" y="1590653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生成銷售單</a:t>
                </a:r>
                <a:endParaRPr lang="zh-TW" altLang="en-US" sz="2300" kern="1200" dirty="0"/>
              </a:p>
            </p:txBody>
          </p:sp>
        </p:grpSp>
        <p:grpSp>
          <p:nvGrpSpPr>
            <p:cNvPr id="134" name="群組 133"/>
            <p:cNvGrpSpPr/>
            <p:nvPr/>
          </p:nvGrpSpPr>
          <p:grpSpPr>
            <a:xfrm>
              <a:off x="276527" y="1875710"/>
              <a:ext cx="3168000" cy="612000"/>
              <a:chOff x="78878" y="1563191"/>
              <a:chExt cx="1562695" cy="937617"/>
            </a:xfrm>
          </p:grpSpPr>
          <p:sp>
            <p:nvSpPr>
              <p:cNvPr id="141" name="圓角矩形 140"/>
              <p:cNvSpPr/>
              <p:nvPr/>
            </p:nvSpPr>
            <p:spPr>
              <a:xfrm>
                <a:off x="78878" y="1563191"/>
                <a:ext cx="1562695" cy="9376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8278230"/>
                  <a:satOff val="33176"/>
                  <a:lumOff val="7190"/>
                  <a:alphaOff val="0"/>
                </a:schemeClr>
              </a:fillRef>
              <a:effectRef idx="0">
                <a:schemeClr val="accent5">
                  <a:hueOff val="-8278230"/>
                  <a:satOff val="33176"/>
                  <a:lumOff val="71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2" name="圓角矩形 24"/>
              <p:cNvSpPr/>
              <p:nvPr/>
            </p:nvSpPr>
            <p:spPr>
              <a:xfrm>
                <a:off x="106340" y="1590653"/>
                <a:ext cx="1507771" cy="882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300" kern="1200" dirty="0" smtClean="0"/>
                  <a:t>確認出貨</a:t>
                </a:r>
                <a:endParaRPr lang="en-US" altLang="zh-TW" sz="2300" kern="1200" dirty="0" smtClean="0"/>
              </a:p>
            </p:txBody>
          </p:sp>
        </p:grpSp>
        <p:grpSp>
          <p:nvGrpSpPr>
            <p:cNvPr id="133" name="群組 132"/>
            <p:cNvGrpSpPr/>
            <p:nvPr/>
          </p:nvGrpSpPr>
          <p:grpSpPr>
            <a:xfrm rot="5400000">
              <a:off x="1106708" y="5387848"/>
              <a:ext cx="324000" cy="377143"/>
              <a:chOff x="1797843" y="1838225"/>
              <a:chExt cx="331291" cy="387548"/>
            </a:xfrm>
          </p:grpSpPr>
          <p:sp>
            <p:nvSpPr>
              <p:cNvPr id="143" name="向右箭號 142"/>
              <p:cNvSpPr/>
              <p:nvPr/>
            </p:nvSpPr>
            <p:spPr>
              <a:xfrm rot="10800000">
                <a:off x="1797843" y="1838225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947101"/>
                  <a:satOff val="31849"/>
                  <a:lumOff val="6902"/>
                  <a:alphaOff val="0"/>
                </a:schemeClr>
              </a:fillRef>
              <a:effectRef idx="0">
                <a:schemeClr val="accent5">
                  <a:hueOff val="-7947101"/>
                  <a:satOff val="31849"/>
                  <a:lumOff val="6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4" name="向右箭號 22"/>
              <p:cNvSpPr/>
              <p:nvPr/>
            </p:nvSpPr>
            <p:spPr>
              <a:xfrm rot="21600000">
                <a:off x="1897230" y="1915735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  <p:grpSp>
          <p:nvGrpSpPr>
            <p:cNvPr id="172" name="群組 171"/>
            <p:cNvGrpSpPr/>
            <p:nvPr/>
          </p:nvGrpSpPr>
          <p:grpSpPr>
            <a:xfrm rot="5400000">
              <a:off x="1134077" y="4029964"/>
              <a:ext cx="324000" cy="377143"/>
              <a:chOff x="1797843" y="1838225"/>
              <a:chExt cx="331291" cy="387548"/>
            </a:xfrm>
          </p:grpSpPr>
          <p:sp>
            <p:nvSpPr>
              <p:cNvPr id="173" name="向右箭號 172"/>
              <p:cNvSpPr/>
              <p:nvPr/>
            </p:nvSpPr>
            <p:spPr>
              <a:xfrm rot="10800000">
                <a:off x="1797843" y="1838225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947101"/>
                  <a:satOff val="31849"/>
                  <a:lumOff val="6902"/>
                  <a:alphaOff val="0"/>
                </a:schemeClr>
              </a:fillRef>
              <a:effectRef idx="0">
                <a:schemeClr val="accent5">
                  <a:hueOff val="-7947101"/>
                  <a:satOff val="31849"/>
                  <a:lumOff val="6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4" name="向右箭號 22"/>
              <p:cNvSpPr/>
              <p:nvPr/>
            </p:nvSpPr>
            <p:spPr>
              <a:xfrm rot="21600000">
                <a:off x="1897230" y="1915735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  <p:grpSp>
          <p:nvGrpSpPr>
            <p:cNvPr id="175" name="群組 174"/>
            <p:cNvGrpSpPr/>
            <p:nvPr/>
          </p:nvGrpSpPr>
          <p:grpSpPr>
            <a:xfrm rot="5400000">
              <a:off x="1134118" y="2672080"/>
              <a:ext cx="324000" cy="377143"/>
              <a:chOff x="1797843" y="1838225"/>
              <a:chExt cx="331291" cy="387548"/>
            </a:xfrm>
          </p:grpSpPr>
          <p:sp>
            <p:nvSpPr>
              <p:cNvPr id="176" name="向右箭號 175"/>
              <p:cNvSpPr/>
              <p:nvPr/>
            </p:nvSpPr>
            <p:spPr>
              <a:xfrm rot="10800000">
                <a:off x="1797843" y="1838225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947101"/>
                  <a:satOff val="31849"/>
                  <a:lumOff val="6902"/>
                  <a:alphaOff val="0"/>
                </a:schemeClr>
              </a:fillRef>
              <a:effectRef idx="0">
                <a:schemeClr val="accent5">
                  <a:hueOff val="-7947101"/>
                  <a:satOff val="31849"/>
                  <a:lumOff val="6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7" name="向右箭號 22"/>
              <p:cNvSpPr/>
              <p:nvPr/>
            </p:nvSpPr>
            <p:spPr>
              <a:xfrm rot="21600000">
                <a:off x="1897230" y="1915735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  <p:grpSp>
          <p:nvGrpSpPr>
            <p:cNvPr id="178" name="群組 177"/>
            <p:cNvGrpSpPr/>
            <p:nvPr/>
          </p:nvGrpSpPr>
          <p:grpSpPr>
            <a:xfrm rot="5400000">
              <a:off x="1106708" y="1314196"/>
              <a:ext cx="324000" cy="377143"/>
              <a:chOff x="1797843" y="1838225"/>
              <a:chExt cx="331291" cy="387548"/>
            </a:xfrm>
          </p:grpSpPr>
          <p:sp>
            <p:nvSpPr>
              <p:cNvPr id="179" name="向右箭號 178"/>
              <p:cNvSpPr/>
              <p:nvPr/>
            </p:nvSpPr>
            <p:spPr>
              <a:xfrm rot="10800000">
                <a:off x="1797843" y="1838225"/>
                <a:ext cx="331291" cy="38754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947101"/>
                  <a:satOff val="31849"/>
                  <a:lumOff val="6902"/>
                  <a:alphaOff val="0"/>
                </a:schemeClr>
              </a:fillRef>
              <a:effectRef idx="0">
                <a:schemeClr val="accent5">
                  <a:hueOff val="-7947101"/>
                  <a:satOff val="31849"/>
                  <a:lumOff val="69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0" name="向右箭號 22"/>
              <p:cNvSpPr/>
              <p:nvPr/>
            </p:nvSpPr>
            <p:spPr>
              <a:xfrm rot="21600000">
                <a:off x="1897230" y="1915735"/>
                <a:ext cx="231904" cy="2325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6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513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顧客中心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1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6021288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客服中心可以解決會員在</a:t>
            </a:r>
            <a:r>
              <a:rPr lang="en-US" altLang="zh-TW" dirty="0" err="1"/>
              <a:t>pchme</a:t>
            </a:r>
            <a:r>
              <a:rPr lang="zh-TW" altLang="en-US" dirty="0"/>
              <a:t>的問題。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907704" y="116632"/>
            <a:ext cx="4741414" cy="5688632"/>
            <a:chOff x="1907704" y="116632"/>
            <a:chExt cx="4741414" cy="5688632"/>
          </a:xfrm>
        </p:grpSpPr>
        <p:pic>
          <p:nvPicPr>
            <p:cNvPr id="7170" name="Picture 2" descr="C:\Users\Miu\Desktop\4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16632"/>
              <a:ext cx="4741414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131840" y="692696"/>
              <a:ext cx="3384376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4860032" y="6476846"/>
            <a:ext cx="4248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://member.pchome.com.tw/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50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283968" y="206084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PChome</a:t>
            </a:r>
            <a:r>
              <a:rPr lang="en-US" altLang="zh-TW" dirty="0"/>
              <a:t> Online</a:t>
            </a:r>
            <a:r>
              <a:rPr lang="zh-TW" altLang="en-US" dirty="0"/>
              <a:t>網路家庭董事長</a:t>
            </a:r>
          </a:p>
          <a:p>
            <a:r>
              <a:rPr lang="zh-TW" altLang="en-US" dirty="0"/>
              <a:t>詹宏志</a:t>
            </a:r>
          </a:p>
          <a:p>
            <a:r>
              <a:rPr lang="en-US" altLang="zh-TW" dirty="0"/>
              <a:t>1956</a:t>
            </a:r>
            <a:r>
              <a:rPr lang="zh-TW" altLang="en-US" dirty="0"/>
              <a:t>年，台灣南投人，台灣大學經濟系畢業。</a:t>
            </a:r>
          </a:p>
          <a:p>
            <a:r>
              <a:rPr lang="en-US" altLang="zh-TW" dirty="0" err="1"/>
              <a:t>PChome</a:t>
            </a:r>
            <a:r>
              <a:rPr lang="en-US" altLang="zh-TW" dirty="0"/>
              <a:t> Online</a:t>
            </a:r>
            <a:r>
              <a:rPr lang="zh-TW" altLang="en-US" dirty="0"/>
              <a:t>網路家庭國際資訊股份有限公司董事長，也是電腦家庭出版集團和城邦出版集團之創辦人。</a:t>
            </a:r>
          </a:p>
          <a:p>
            <a:r>
              <a:rPr lang="zh-TW" altLang="en-US" dirty="0"/>
              <a:t>擁有超過</a:t>
            </a:r>
            <a:r>
              <a:rPr lang="en-US" altLang="zh-TW" dirty="0"/>
              <a:t>30</a:t>
            </a:r>
            <a:r>
              <a:rPr lang="zh-TW" altLang="en-US" dirty="0"/>
              <a:t>年媒體工作經驗，曾任職於聯合報、工商時報、中國時報、遠流出版公司、滾石唱片、中華電視台、商業週刊等；於各媒體擔任總編輯期間，曾策劃或編輯超過千種書刊，並曾創辦</a:t>
            </a:r>
            <a:r>
              <a:rPr lang="en-US" altLang="zh-TW" dirty="0"/>
              <a:t>《</a:t>
            </a:r>
            <a:r>
              <a:rPr lang="zh-TW" altLang="en-US" dirty="0"/>
              <a:t>電腦家庭</a:t>
            </a:r>
            <a:r>
              <a:rPr lang="en-US" altLang="zh-TW" dirty="0"/>
              <a:t>》</a:t>
            </a:r>
            <a:r>
              <a:rPr lang="zh-TW" altLang="en-US" dirty="0"/>
              <a:t>、</a:t>
            </a:r>
            <a:r>
              <a:rPr lang="en-US" altLang="zh-TW" dirty="0"/>
              <a:t>《</a:t>
            </a:r>
            <a:r>
              <a:rPr lang="zh-TW" altLang="en-US" dirty="0"/>
              <a:t>數位時代</a:t>
            </a:r>
            <a:r>
              <a:rPr lang="en-US" altLang="zh-TW" dirty="0"/>
              <a:t>》</a:t>
            </a:r>
            <a:r>
              <a:rPr lang="zh-TW" altLang="en-US" dirty="0"/>
              <a:t>等超過四十種雜誌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8" y="2012464"/>
            <a:ext cx="2648395" cy="454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4725144"/>
            <a:ext cx="471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購物中心右上角也有顧客中心。</a:t>
            </a:r>
          </a:p>
        </p:txBody>
      </p:sp>
      <p:sp>
        <p:nvSpPr>
          <p:cNvPr id="2" name="矩形 1"/>
          <p:cNvSpPr/>
          <p:nvPr/>
        </p:nvSpPr>
        <p:spPr>
          <a:xfrm>
            <a:off x="4184656" y="6465695"/>
            <a:ext cx="492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/>
              <a:t>:http://shopping.pchome.com.tw/index/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67544" y="2643862"/>
            <a:ext cx="8136904" cy="1073170"/>
            <a:chOff x="0" y="2892415"/>
            <a:chExt cx="9144000" cy="1073170"/>
          </a:xfrm>
        </p:grpSpPr>
        <p:pic>
          <p:nvPicPr>
            <p:cNvPr id="8194" name="Picture 2" descr="C:\Users\Miu\Desktop\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92415"/>
              <a:ext cx="9144000" cy="107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0" y="3429000"/>
              <a:ext cx="176368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2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402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顧客中心首頁很有條理。</a:t>
            </a:r>
          </a:p>
        </p:txBody>
      </p:sp>
      <p:pic>
        <p:nvPicPr>
          <p:cNvPr id="9218" name="Picture 2" descr="C:\Users\Miu\Desktop\PChome線上購物 - 顧客中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124"/>
            <a:ext cx="7956376" cy="42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597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469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PCHOME---YAHOO</a:t>
            </a:r>
            <a:r>
              <a:rPr lang="zh-TW" altLang="en-US" dirty="0" smtClean="0"/>
              <a:t>相較下看起來就凌亂許多。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852693" y="6460894"/>
            <a:ext cx="726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/>
              <a:t>:http://tw.user.bid.yahoo.com/</a:t>
            </a:r>
            <a:r>
              <a:rPr lang="en-US" altLang="zh-TW" dirty="0" err="1"/>
              <a:t>tw</a:t>
            </a:r>
            <a:r>
              <a:rPr lang="en-US" altLang="zh-TW" dirty="0"/>
              <a:t>/show/</a:t>
            </a:r>
            <a:r>
              <a:rPr lang="en-US" altLang="zh-TW" dirty="0" err="1"/>
              <a:t>myaucs</a:t>
            </a:r>
            <a:r>
              <a:rPr lang="en-US" altLang="zh-TW" dirty="0"/>
              <a:t>?_r=1363793817</a:t>
            </a:r>
            <a:endParaRPr lang="zh-TW" altLang="en-US" dirty="0"/>
          </a:p>
        </p:txBody>
      </p:sp>
      <p:pic>
        <p:nvPicPr>
          <p:cNvPr id="11266" name="Picture 2" descr="C:\Users\Miu\Desktop\Yahoo!奇摩拍賣 - 我的拍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22"/>
            <a:ext cx="9144000" cy="37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10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訂單相關問題。</a:t>
            </a:r>
          </a:p>
        </p:txBody>
      </p:sp>
      <p:pic>
        <p:nvPicPr>
          <p:cNvPr id="9218" name="Picture 2" descr="C:\Users\Miu\Desktop\PChome線上購物 - 顧客中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124"/>
            <a:ext cx="7956376" cy="42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11560" y="1916832"/>
            <a:ext cx="1872208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611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訂單查詢可以知道你訂的貨物情形。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0242" name="Picture 2" descr="C:\Users\Miu\Desktop\1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5421"/>
            <a:ext cx="8532440" cy="35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211960" y="3429000"/>
            <a:ext cx="142195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8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656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其他資訊和配送狀態，都是可以得知貨物的去向。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68" b="33841"/>
          <a:stretch/>
        </p:blipFill>
        <p:spPr bwMode="auto">
          <a:xfrm>
            <a:off x="395536" y="571726"/>
            <a:ext cx="4226170" cy="452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01" b="26134"/>
          <a:stretch/>
        </p:blipFill>
        <p:spPr bwMode="auto">
          <a:xfrm>
            <a:off x="4788024" y="571726"/>
            <a:ext cx="3992234" cy="452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其它問題內都是有關現金點及付款紀錄。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11560" y="975124"/>
            <a:ext cx="7956376" cy="4270331"/>
            <a:chOff x="611560" y="975124"/>
            <a:chExt cx="7956376" cy="4270331"/>
          </a:xfrm>
        </p:grpSpPr>
        <p:pic>
          <p:nvPicPr>
            <p:cNvPr id="9218" name="Picture 2" descr="C:\Users\Miu\Desktop\PChome線上購物 - 顧客中心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75124"/>
              <a:ext cx="7956376" cy="4270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483768" y="1916832"/>
              <a:ext cx="1800200" cy="15841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716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58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很貼心的是，他會要求你在輸入一次密碼。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3314" name="Picture 2" descr="C:\Users\Miu\Desktop\PChome 線上購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747837"/>
            <a:ext cx="80676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51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63688" y="5785481"/>
            <a:ext cx="58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才會進入到你的現金點及信用卡分期查詢。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4338" name="Picture 2" descr="C:\Users\Miu\Desktop\44525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6"/>
          <a:stretch/>
        </p:blipFill>
        <p:spPr bwMode="auto">
          <a:xfrm>
            <a:off x="-9252" y="1772816"/>
            <a:ext cx="9110546" cy="26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5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63688" y="5785481"/>
            <a:ext cx="58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才會進入到你的現金點及信用卡分期查詢。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4339" name="Picture 3" descr="C:\Users\Miu\Desktop\5245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/>
          <a:stretch/>
        </p:blipFill>
        <p:spPr bwMode="auto">
          <a:xfrm>
            <a:off x="-9252" y="1196752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39972" y="206084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PChome</a:t>
            </a:r>
            <a:r>
              <a:rPr lang="en-US" altLang="zh-TW" dirty="0"/>
              <a:t> Online</a:t>
            </a:r>
            <a:r>
              <a:rPr lang="zh-TW" altLang="en-US" dirty="0"/>
              <a:t>網路家庭總經理</a:t>
            </a:r>
          </a:p>
          <a:p>
            <a:r>
              <a:rPr lang="zh-TW" altLang="en-US" dirty="0"/>
              <a:t>李宏麟</a:t>
            </a:r>
          </a:p>
          <a:p>
            <a:r>
              <a:rPr lang="en-US" altLang="zh-TW" dirty="0"/>
              <a:t>1963</a:t>
            </a:r>
            <a:r>
              <a:rPr lang="zh-TW" altLang="en-US" dirty="0"/>
              <a:t>年，台灣嘉義人，台灣科技大學工管系畢業。</a:t>
            </a:r>
          </a:p>
          <a:p>
            <a:r>
              <a:rPr lang="zh-TW" altLang="en-US" dirty="0"/>
              <a:t>李宏麟於</a:t>
            </a:r>
            <a:r>
              <a:rPr lang="en-US" altLang="zh-TW" dirty="0"/>
              <a:t>1998</a:t>
            </a:r>
            <a:r>
              <a:rPr lang="zh-TW" altLang="en-US" dirty="0"/>
              <a:t>年與詹宏志共同創辦「</a:t>
            </a:r>
            <a:r>
              <a:rPr lang="en-US" altLang="zh-TW" dirty="0" err="1"/>
              <a:t>PChome</a:t>
            </a:r>
            <a:r>
              <a:rPr lang="en-US" altLang="zh-TW" dirty="0"/>
              <a:t> Online</a:t>
            </a:r>
            <a:r>
              <a:rPr lang="zh-TW" altLang="en-US" dirty="0"/>
              <a:t>網路家庭」，任職總經理。在創立「</a:t>
            </a:r>
            <a:r>
              <a:rPr lang="en-US" altLang="zh-TW" dirty="0" err="1"/>
              <a:t>PChome</a:t>
            </a:r>
            <a:r>
              <a:rPr lang="en-US" altLang="zh-TW" dirty="0"/>
              <a:t> Online</a:t>
            </a:r>
            <a:r>
              <a:rPr lang="zh-TW" altLang="en-US" dirty="0"/>
              <a:t>網路家庭」之前，他曾於「商業周刊」、「遠見」雜誌等傳播媒體工作；後於全球最大電腦出版集團</a:t>
            </a:r>
            <a:r>
              <a:rPr lang="en-US" altLang="zh-TW" dirty="0"/>
              <a:t>IDG</a:t>
            </a:r>
            <a:r>
              <a:rPr lang="zh-TW" altLang="en-US" dirty="0"/>
              <a:t>台灣分公司，擔任「</a:t>
            </a:r>
            <a:r>
              <a:rPr lang="en-US" altLang="zh-TW" dirty="0"/>
              <a:t>Computer world</a:t>
            </a:r>
            <a:r>
              <a:rPr lang="zh-TW" altLang="en-US" dirty="0"/>
              <a:t>」、「</a:t>
            </a:r>
            <a:r>
              <a:rPr lang="en-US" altLang="zh-TW" dirty="0"/>
              <a:t>Windows World</a:t>
            </a:r>
            <a:r>
              <a:rPr lang="zh-TW" altLang="en-US" dirty="0"/>
              <a:t>」總編輯兼副發行人，亦是「</a:t>
            </a:r>
            <a:r>
              <a:rPr lang="en-US" altLang="zh-TW" dirty="0"/>
              <a:t>PC home</a:t>
            </a:r>
            <a:r>
              <a:rPr lang="zh-TW" altLang="en-US" dirty="0"/>
              <a:t>電腦家庭」雜誌及「</a:t>
            </a:r>
            <a:r>
              <a:rPr lang="en-US" altLang="zh-TW" dirty="0"/>
              <a:t>PC Shopper</a:t>
            </a:r>
            <a:r>
              <a:rPr lang="zh-TW" altLang="en-US" dirty="0"/>
              <a:t>電腦買物王」雜誌之創辦人。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2267"/>
            <a:ext cx="306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8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個人資料管理</a:t>
            </a:r>
            <a:r>
              <a:rPr lang="en-US" altLang="zh-TW" dirty="0"/>
              <a:t>/</a:t>
            </a:r>
            <a:r>
              <a:rPr lang="zh-TW" altLang="en-US" dirty="0"/>
              <a:t>查詢。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11560" y="975124"/>
            <a:ext cx="7956376" cy="4270331"/>
            <a:chOff x="611560" y="975124"/>
            <a:chExt cx="7956376" cy="4270331"/>
          </a:xfrm>
        </p:grpSpPr>
        <p:pic>
          <p:nvPicPr>
            <p:cNvPr id="9218" name="Picture 2" descr="C:\Users\Miu\Desktop\PChome線上購物 - 顧客中心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75124"/>
              <a:ext cx="7956376" cy="4270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283968" y="1916832"/>
              <a:ext cx="1800200" cy="1512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633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44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追蹤清單，居然有降價通知。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5363" name="Picture 3" descr="C:\Users\Miu\Desktop\544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5" y="404664"/>
            <a:ext cx="6444208" cy="45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還有降價佈告欄。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6386" name="Picture 2" descr="C:\Users\Miu\Desktop\PChome 線上購物 - 顧客中心 - 賣貴通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287911" cy="45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47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44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郵遞區號不能點選</a:t>
            </a:r>
            <a:r>
              <a:rPr lang="en-US" altLang="zh-TW" dirty="0"/>
              <a:t>……………….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7410" name="Picture 2" descr="C:\Users\Miu\Desktop\pchome 線上購物 - 顧客中心 - 收貨人通訊錄管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" y="228890"/>
            <a:ext cx="9144000" cy="51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16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還有海外的。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8434" name="Picture 2" descr="C:\Users\Miu\Desktop\pchome 線上購物 - 顧客中心 - 收貨人通訊錄管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48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35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公司統編資料，很適合會計小姐使用。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19458" name="Picture 2" descr="C:\Users\Miu\Desktop\PChome 線上購物 - 顧客中心 - 公司統編備忘管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999"/>
            <a:ext cx="9144000" cy="31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80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海外客戶 常見問題。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11560" y="975124"/>
            <a:ext cx="7956376" cy="4270331"/>
            <a:chOff x="611560" y="975124"/>
            <a:chExt cx="7956376" cy="4270331"/>
          </a:xfrm>
        </p:grpSpPr>
        <p:pic>
          <p:nvPicPr>
            <p:cNvPr id="9218" name="Picture 2" descr="C:\Users\Miu\Desktop\PChome線上購物 - 顧客中心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75124"/>
              <a:ext cx="7956376" cy="4270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83568" y="3501008"/>
              <a:ext cx="1800200" cy="10801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30700" y="5651956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出貨地區及寄達天數。</a:t>
            </a:r>
          </a:p>
        </p:txBody>
      </p:sp>
      <p:pic>
        <p:nvPicPr>
          <p:cNvPr id="21509" name="Picture 5" descr="C:\Users\Miu\Desktop\PChome全球購物 - 顧客服務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6043" r="20980" b="65759"/>
          <a:stretch/>
        </p:blipFill>
        <p:spPr bwMode="auto">
          <a:xfrm>
            <a:off x="1630225" y="116632"/>
            <a:ext cx="5904656" cy="54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727462" y="6487997"/>
            <a:ext cx="638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/>
              <a:t>:http://global.pchome.com.tw/?m=</a:t>
            </a:r>
            <a:r>
              <a:rPr lang="en-US" altLang="zh-TW" dirty="0" err="1"/>
              <a:t>manual&amp;no</a:t>
            </a:r>
            <a:r>
              <a:rPr lang="en-US" altLang="zh-TW" dirty="0"/>
              <a:t>=26#top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1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362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海外客戶 常見問題。</a:t>
            </a:r>
          </a:p>
        </p:txBody>
      </p:sp>
      <p:sp>
        <p:nvSpPr>
          <p:cNvPr id="2" name="矩形 1"/>
          <p:cNvSpPr/>
          <p:nvPr/>
        </p:nvSpPr>
        <p:spPr>
          <a:xfrm>
            <a:off x="2727462" y="6487997"/>
            <a:ext cx="638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/>
              <a:t>:http://global.pchome.com.tw/?m=</a:t>
            </a:r>
            <a:r>
              <a:rPr lang="en-US" altLang="zh-TW" dirty="0" err="1"/>
              <a:t>manual&amp;no</a:t>
            </a:r>
            <a:r>
              <a:rPr lang="en-US" altLang="zh-TW" dirty="0"/>
              <a:t>=26#top</a:t>
            </a:r>
            <a:endParaRPr lang="zh-TW" altLang="en-US" dirty="0"/>
          </a:p>
        </p:txBody>
      </p:sp>
      <p:pic>
        <p:nvPicPr>
          <p:cNvPr id="22531" name="Picture 3" descr="C:\Users\Miu\Desktop\PChome全球購物 - 顧客服務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22154"/>
          <a:stretch/>
        </p:blipFill>
        <p:spPr bwMode="auto">
          <a:xfrm>
            <a:off x="2123728" y="548680"/>
            <a:ext cx="469587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633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海外購物流程跟國內一樣，地址不要寫錯就好。</a:t>
            </a:r>
          </a:p>
        </p:txBody>
      </p:sp>
      <p:sp>
        <p:nvSpPr>
          <p:cNvPr id="2" name="矩形 1"/>
          <p:cNvSpPr/>
          <p:nvPr/>
        </p:nvSpPr>
        <p:spPr>
          <a:xfrm>
            <a:off x="5076056" y="6487997"/>
            <a:ext cx="40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 源</a:t>
            </a:r>
            <a:r>
              <a:rPr lang="en-US" altLang="zh-TW" dirty="0" smtClean="0"/>
              <a:t>:https</a:t>
            </a:r>
            <a:r>
              <a:rPr lang="en-US" altLang="zh-TW" dirty="0"/>
              <a:t>://ecvip.pchome.com.tw/</a:t>
            </a:r>
            <a:endParaRPr lang="zh-TW" altLang="en-US" dirty="0"/>
          </a:p>
        </p:txBody>
      </p:sp>
      <p:pic>
        <p:nvPicPr>
          <p:cNvPr id="23554" name="Picture 2" descr="C:\Users\Miu\Desktop\575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t="19988" r="22072" b="59367"/>
          <a:stretch/>
        </p:blipFill>
        <p:spPr bwMode="auto">
          <a:xfrm>
            <a:off x="107504" y="1700808"/>
            <a:ext cx="8784976" cy="2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8668" y="2348880"/>
            <a:ext cx="8856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</a:rPr>
              <a:t>首創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</a:rPr>
              <a:t>全台</a:t>
            </a:r>
            <a:r>
              <a:rPr lang="en-US" altLang="zh-TW" sz="2800" b="1" u="sng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800" b="1" u="sng" dirty="0">
                <a:latin typeface="微軟正黑體" pitchFamily="34" charset="-120"/>
                <a:ea typeface="微軟正黑體" pitchFamily="34" charset="-120"/>
              </a:rPr>
              <a:t>小時宅配到家的</a:t>
            </a:r>
            <a:r>
              <a:rPr lang="zh-TW" altLang="en-US" sz="2800" b="1" u="sng" dirty="0" smtClean="0">
                <a:latin typeface="微軟正黑體" pitchFamily="34" charset="-120"/>
                <a:ea typeface="微軟正黑體" pitchFamily="34" charset="-120"/>
              </a:rPr>
              <a:t>服務</a:t>
            </a:r>
            <a:endParaRPr lang="en-US" altLang="zh-TW" sz="28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2400" b="1" u="sng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購物成立於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年初，推出全球首創「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小時到貨專區 ─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購物」，樹立台灣電子商務發展的全新標竿。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購物亦創造出新的消費需求，過去有許多不適於線上購物所銷售的民生用品，如食用米、調味料甚至衛生紙，因「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24h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購物」快速送達的服務和穩定規律的到貨時間，逐漸改變台灣使用者的消費行為，日用品的各種商品因「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24h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購物」成為網購的熱門消費品項，同時也讓消費者可以輕鬆規劃生活必需品的採買，讓生活過得更有效率。目前已有超過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萬項在庫商品，可供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小時台灣全島配送，透過豐富品類的商品與便利快速的送貨服務，以提供全台民眾滿意的網路購物經驗。</a:t>
            </a:r>
          </a:p>
          <a:p>
            <a:pPr algn="r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24h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購物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24h.pchome.com.tw</a:t>
            </a:r>
          </a:p>
        </p:txBody>
      </p:sp>
    </p:spTree>
    <p:extLst>
      <p:ext uri="{BB962C8B-B14F-4D97-AF65-F5344CB8AC3E}">
        <p14:creationId xmlns:p14="http://schemas.microsoft.com/office/powerpoint/2010/main" val="38454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9" y="0"/>
            <a:ext cx="7020272" cy="215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420379" y="2479884"/>
            <a:ext cx="66575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小時到貨有條件：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1. 12:00~18:00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下單 全省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小時到貨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隔天中午前到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 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含例假日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 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 00:00~12:00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下單 北北基 當天傍晚前到貨 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非北北基 隔天中午前到貨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(36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時小內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 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3. 18:00~24:00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下單 北北基 隔天傍晚前到貨 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非北北基 後天中午前到貨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(42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時小內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 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06631"/>
            <a:ext cx="9144000" cy="226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1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9" y="0"/>
            <a:ext cx="7020272" cy="215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87824" y="3501008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THE     END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1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-17552" y="2132856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u="sng" dirty="0" smtClean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購物經營</a:t>
            </a:r>
            <a:r>
              <a:rPr lang="zh-TW" altLang="en-US" sz="2400" b="1" u="sng" dirty="0">
                <a:latin typeface="微軟正黑體" pitchFamily="34" charset="-120"/>
                <a:ea typeface="微軟正黑體" pitchFamily="34" charset="-120"/>
              </a:rPr>
              <a:t>佳績</a:t>
            </a:r>
            <a:r>
              <a:rPr lang="zh-TW" altLang="en-US" sz="2400" b="1" u="sng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TW" sz="2400" b="1" u="sng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  推出全球首創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小時專區線上購物服務，樹立電子商務新標竿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 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小時專區服務擴及台灣全島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 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購物即日起提供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貨到付款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服務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購物榮獲經濟部產業製程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流程創新獎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購物「快速供貨流程管理系統」獲頒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電子化成就獎特優獎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購物獲頒「第九屆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e21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金網獎－大金網優質獎」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 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購物率先採用「貨到刷卡」服務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購物榮獲經濟部「第三屆台灣商業服務業優良品牌」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購物榮獲第十一屆金手指網路獎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網站服務類 媒體及服務網站別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】-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電子商務類型金獎與年度最佳媒體及服務網站獎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網家榮獲數位時代雜誌「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年台灣科技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強」第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73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「資訊服務類」第一名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07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PChome24h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購物榮獲天下雜誌「金牌服務大賞」網路購物中心第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名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品牌服務業科技創新力大調查 卓越獎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月 數位時代雜誌「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年台灣科技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強」第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37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29826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會員流程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043608" y="980728"/>
            <a:ext cx="6948264" cy="3940913"/>
            <a:chOff x="755576" y="980728"/>
            <a:chExt cx="6948264" cy="3940913"/>
          </a:xfrm>
        </p:grpSpPr>
        <p:pic>
          <p:nvPicPr>
            <p:cNvPr id="1029" name="Picture 5" descr="C:\Users\Miu\Desktop\PChome Online 網路家庭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80728"/>
              <a:ext cx="6948264" cy="394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187624" y="1700808"/>
              <a:ext cx="72008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1619672" y="5373216"/>
            <a:ext cx="505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要加入</a:t>
            </a:r>
            <a:r>
              <a:rPr lang="en-US" altLang="zh-TW" dirty="0"/>
              <a:t>OR</a:t>
            </a:r>
            <a:r>
              <a:rPr lang="zh-TW" altLang="en-US" dirty="0"/>
              <a:t>登入會員才可以買東西。</a:t>
            </a:r>
          </a:p>
        </p:txBody>
      </p:sp>
      <p:sp>
        <p:nvSpPr>
          <p:cNvPr id="6" name="矩形 5"/>
          <p:cNvSpPr/>
          <p:nvPr/>
        </p:nvSpPr>
        <p:spPr>
          <a:xfrm>
            <a:off x="5148064" y="6487997"/>
            <a:ext cx="3952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://www.pchome.com.tw/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5373216"/>
            <a:ext cx="655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dirty="0"/>
              <a:t>PCHOME---</a:t>
            </a:r>
            <a:r>
              <a:rPr lang="zh-TW" altLang="en-US" dirty="0"/>
              <a:t>原本有會員的直接登入就可，若沒有就需要註冊。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55576" y="908720"/>
            <a:ext cx="8100392" cy="3588592"/>
            <a:chOff x="755576" y="908720"/>
            <a:chExt cx="8100392" cy="3588592"/>
          </a:xfrm>
        </p:grpSpPr>
        <p:pic>
          <p:nvPicPr>
            <p:cNvPr id="6" name="Picture 2" descr="C:\Users\Miu\Desktop\PChome 員登入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08720"/>
              <a:ext cx="8100392" cy="358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588224" y="2492896"/>
              <a:ext cx="1080120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148064" y="6487997"/>
            <a:ext cx="3952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:http</a:t>
            </a:r>
            <a:r>
              <a:rPr lang="en-US" altLang="zh-TW" dirty="0"/>
              <a:t>://www.pchome.com.tw/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1728</Words>
  <Application>Microsoft Office PowerPoint</Application>
  <PresentationFormat>如螢幕大小 (4:3)</PresentationFormat>
  <Paragraphs>146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動畫概論 PChome  24h 購物流程</vt:lpstr>
      <vt:lpstr>公司簡介</vt:lpstr>
      <vt:lpstr>PowerPoint 簡報</vt:lpstr>
      <vt:lpstr>PowerPoint 簡報</vt:lpstr>
      <vt:lpstr>PowerPoint 簡報</vt:lpstr>
      <vt:lpstr>PowerPoint 簡報</vt:lpstr>
      <vt:lpstr>會員流程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購物流程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顧客中心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Miu</dc:creator>
  <cp:lastModifiedBy>Miu</cp:lastModifiedBy>
  <cp:revision>26</cp:revision>
  <dcterms:created xsi:type="dcterms:W3CDTF">2013-03-15T06:21:47Z</dcterms:created>
  <dcterms:modified xsi:type="dcterms:W3CDTF">2013-03-22T09:58:45Z</dcterms:modified>
</cp:coreProperties>
</file>